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5" r:id="rId3"/>
    <p:sldId id="266" r:id="rId4"/>
    <p:sldId id="256" r:id="rId5"/>
    <p:sldId id="283" r:id="rId6"/>
    <p:sldId id="299" r:id="rId7"/>
    <p:sldId id="276" r:id="rId8"/>
    <p:sldId id="284" r:id="rId9"/>
    <p:sldId id="289" r:id="rId10"/>
    <p:sldId id="290" r:id="rId11"/>
    <p:sldId id="291" r:id="rId12"/>
    <p:sldId id="295" r:id="rId13"/>
    <p:sldId id="294" r:id="rId14"/>
    <p:sldId id="298" r:id="rId15"/>
    <p:sldId id="293" r:id="rId16"/>
    <p:sldId id="286" r:id="rId17"/>
    <p:sldId id="287" r:id="rId18"/>
    <p:sldId id="288" r:id="rId20"/>
    <p:sldId id="300" r:id="rId21"/>
  </p:sldIdLst>
  <p:sldSz cx="9144000" cy="6858000" type="screen4x3"/>
  <p:notesSz cx="6858000" cy="9144000"/>
  <p:custDataLst>
    <p:tags r:id="rId25"/>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1508B8"/>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42"/>
    <p:restoredTop sz="94660"/>
  </p:normalViewPr>
  <p:slideViewPr>
    <p:cSldViewPr showGuides="1">
      <p:cViewPr varScale="1">
        <p:scale>
          <a:sx n="70" d="100"/>
          <a:sy n="70" d="100"/>
        </p:scale>
        <p:origin x="5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p:txBody>
          <a:bodyPr wrap="square" lIns="91440" tIns="45720" rIns="91440" bIns="45720" anchor="t"/>
          <a:p>
            <a:pPr lvl="0"/>
            <a:endParaRPr lang="vi-VN" altLang="vi-VN" dirty="0"/>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vi-VN" dirty="0"/>
            </a:fld>
            <a:endParaRPr lang="en-US"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49134E1B-7E1C-4F01-B0C5-A085C1F7F33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AutoShape 6"/>
          <p:cNvSpPr>
            <a:spLocks noChangeArrowheads="1"/>
          </p:cNvSpPr>
          <p:nvPr/>
        </p:nvSpPr>
        <p:spPr bwMode="auto">
          <a:xfrm>
            <a:off x="3124200" y="0"/>
            <a:ext cx="6019800" cy="6858000"/>
          </a:xfrm>
          <a:prstGeom prst="roundRect">
            <a:avLst>
              <a:gd name="adj" fmla="val 16667"/>
            </a:avLst>
          </a:prstGeom>
          <a:solidFill>
            <a:srgbClr val="FFFFB9"/>
          </a:solidFill>
          <a:ln w="28575">
            <a:solidFill>
              <a:srgbClr val="FF3300"/>
            </a:solidFill>
            <a:round/>
          </a:ln>
        </p:spPr>
        <p:txBody>
          <a:bodyPr wrap="none" lIns="91424" tIns="45712" rIns="91424" bIns="45712" anchor="ctr"/>
          <a:p>
            <a:pPr marL="1028700" indent="-1028700" defTabSz="913130" eaLnBrk="1" hangingPunct="1"/>
            <a:r>
              <a:rPr b="1" dirty="0">
                <a:latin typeface=".VnAvant" panose="020B7200000000000000" pitchFamily="34" charset="0"/>
              </a:rPr>
              <a:t>        </a:t>
            </a:r>
            <a:r>
              <a:rPr sz="4800" b="1" dirty="0">
                <a:solidFill>
                  <a:srgbClr val="009900"/>
                </a:solidFill>
                <a:latin typeface="Arial" panose="020B0604020202020204" pitchFamily="34" charset="0"/>
              </a:rPr>
              <a:t>8 chủ đề:</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Em là học sinh</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Bạn bè</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Trường học</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Thầy cô</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Ông bà</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Cha mẹ</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Anh em</a:t>
            </a:r>
            <a:endParaRPr sz="4800" b="1" dirty="0">
              <a:solidFill>
                <a:srgbClr val="009900"/>
              </a:solidFill>
              <a:latin typeface="Arial" panose="020B0604020202020204" pitchFamily="34" charset="0"/>
            </a:endParaRPr>
          </a:p>
          <a:p>
            <a:pPr marL="1028700" indent="-1028700" defTabSz="913130" eaLnBrk="1" hangingPunct="1">
              <a:buAutoNum type="arabicPeriod"/>
            </a:pPr>
            <a:r>
              <a:rPr sz="4800" b="1" dirty="0">
                <a:solidFill>
                  <a:srgbClr val="009900"/>
                </a:solidFill>
                <a:latin typeface="Arial" panose="020B0604020202020204" pitchFamily="34" charset="0"/>
              </a:rPr>
              <a:t>Bạn trong nhà</a:t>
            </a:r>
            <a:endParaRPr sz="4800" b="1" dirty="0">
              <a:solidFill>
                <a:srgbClr val="009900"/>
              </a:solidFill>
              <a:latin typeface="Arial" panose="020B0604020202020204" pitchFamily="34" charset="0"/>
            </a:endParaRPr>
          </a:p>
        </p:txBody>
      </p:sp>
      <p:pic>
        <p:nvPicPr>
          <p:cNvPr id="102403" name="Picture 3"/>
          <p:cNvPicPr>
            <a:picLocks noChangeAspect="1"/>
          </p:cNvPicPr>
          <p:nvPr/>
        </p:nvPicPr>
        <p:blipFill>
          <a:blip r:embed="rId1">
            <a:clrChange>
              <a:clrFrom>
                <a:srgbClr val="FFFFFF"/>
              </a:clrFrom>
              <a:clrTo>
                <a:srgbClr val="FFFFFF">
                  <a:alpha val="0"/>
                </a:srgbClr>
              </a:clrTo>
            </a:clrChange>
          </a:blip>
          <a:stretch>
            <a:fillRect/>
          </a:stretch>
        </p:blipFill>
        <p:spPr>
          <a:xfrm>
            <a:off x="-270510" y="4191000"/>
            <a:ext cx="2286000" cy="2667000"/>
          </a:xfrm>
          <a:prstGeom prst="rect">
            <a:avLst/>
          </a:prstGeom>
          <a:noFill/>
          <a:ln w="9525">
            <a:noFill/>
          </a:ln>
        </p:spPr>
      </p:pic>
      <p:sp>
        <p:nvSpPr>
          <p:cNvPr id="51206" name="AutoShape 6"/>
          <p:cNvSpPr/>
          <p:nvPr/>
        </p:nvSpPr>
        <p:spPr>
          <a:xfrm>
            <a:off x="0" y="0"/>
            <a:ext cx="3048000" cy="3886200"/>
          </a:xfrm>
          <a:prstGeom prst="cloudCallout">
            <a:avLst>
              <a:gd name="adj1" fmla="val -7551"/>
              <a:gd name="adj2" fmla="val 81944"/>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sz="3600" b="1" dirty="0">
                <a:solidFill>
                  <a:schemeClr val="accent2"/>
                </a:solidFill>
                <a:latin typeface="Times New Roman" panose="02020603050405020304" pitchFamily="18" charset="0"/>
                <a:cs typeface="Times New Roman" panose="02020603050405020304" pitchFamily="18" charset="0"/>
              </a:rPr>
              <a:t>Sách Tiếng Việt lớp 2, tập 1 có:</a:t>
            </a:r>
            <a:endParaRPr sz="3600" b="1"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0-#ppt_w/2"/>
                                          </p:val>
                                        </p:tav>
                                        <p:tav tm="100000">
                                          <p:val>
                                            <p:strVal val="#ppt_x"/>
                                          </p:val>
                                        </p:tav>
                                      </p:tavLst>
                                    </p:anim>
                                    <p:anim calcmode="lin" valueType="num">
                                      <p:cBhvr additive="base">
                                        <p:cTn id="8" dur="500" fill="hold"/>
                                        <p:tgtEl>
                                          <p:spTgt spid="10240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06"/>
                                        </p:tgtEl>
                                        <p:attrNameLst>
                                          <p:attrName>style.visibility</p:attrName>
                                        </p:attrNameLst>
                                      </p:cBhvr>
                                      <p:to>
                                        <p:strVal val="visible"/>
                                      </p:to>
                                    </p:set>
                                    <p:anim calcmode="lin" valueType="num">
                                      <p:cBhvr additive="base">
                                        <p:cTn id="11" dur="500" fill="hold"/>
                                        <p:tgtEl>
                                          <p:spTgt spid="51206"/>
                                        </p:tgtEl>
                                        <p:attrNameLst>
                                          <p:attrName>ppt_x</p:attrName>
                                        </p:attrNameLst>
                                      </p:cBhvr>
                                      <p:tavLst>
                                        <p:tav tm="0">
                                          <p:val>
                                            <p:strVal val="0-#ppt_w/2"/>
                                          </p:val>
                                        </p:tav>
                                        <p:tav tm="100000">
                                          <p:val>
                                            <p:strVal val="#ppt_x"/>
                                          </p:val>
                                        </p:tav>
                                      </p:tavLst>
                                    </p:anim>
                                    <p:anim calcmode="lin" valueType="num">
                                      <p:cBhvr additive="base">
                                        <p:cTn id="12"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20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sz="half" idx="2"/>
          </p:nvPr>
        </p:nvPicPr>
        <p:blipFill>
          <a:blip r:embed="rId1"/>
          <a:stretch>
            <a:fillRect/>
          </a:stretch>
        </p:blipFill>
        <p:spPr>
          <a:xfrm>
            <a:off x="0" y="0"/>
            <a:ext cx="9144000" cy="6781800"/>
          </a:xfrm>
          <a:prstGeom prst="rect">
            <a:avLst/>
          </a:prstGeom>
        </p:spPr>
      </p:pic>
      <p:sp>
        <p:nvSpPr>
          <p:cNvPr id="8194"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200" dirty="0">
                <a:solidFill>
                  <a:srgbClr val="898989"/>
                </a:solidFill>
              </a:rPr>
            </a:fld>
            <a:endParaRPr lang="en-US" sz="1200" dirty="0">
              <a:solidFill>
                <a:srgbClr val="898989"/>
              </a:solidFill>
            </a:endParaRPr>
          </a:p>
        </p:txBody>
      </p:sp>
      <p:sp>
        <p:nvSpPr>
          <p:cNvPr id="8195" name="TextBox 5"/>
          <p:cNvSpPr txBox="1"/>
          <p:nvPr/>
        </p:nvSpPr>
        <p:spPr>
          <a:xfrm>
            <a:off x="2438400" y="228600"/>
            <a:ext cx="4419600" cy="1016000"/>
          </a:xfrm>
          <a:prstGeom prst="rect">
            <a:avLst/>
          </a:prstGeom>
          <a:noFill/>
          <a:ln w="9525">
            <a:noFill/>
          </a:ln>
        </p:spPr>
        <p:txBody>
          <a:bodyPr>
            <a:spAutoFit/>
          </a:bodyPr>
          <a:p>
            <a:r>
              <a:rPr sz="6000" dirty="0">
                <a:solidFill>
                  <a:srgbClr val="FF0000"/>
                </a:solidFill>
                <a:latin typeface="Times New Roman" panose="02020603050405020304" pitchFamily="18" charset="0"/>
              </a:rPr>
              <a:t>Luyện đọc</a:t>
            </a:r>
            <a:endParaRPr sz="6000" dirty="0">
              <a:solidFill>
                <a:srgbClr val="FF0000"/>
              </a:solidFill>
              <a:latin typeface="Times New Roman" panose="02020603050405020304" pitchFamily="18" charset="0"/>
            </a:endParaRPr>
          </a:p>
        </p:txBody>
      </p:sp>
      <p:sp>
        <p:nvSpPr>
          <p:cNvPr id="6" name="TextBox 5"/>
          <p:cNvSpPr txBox="1"/>
          <p:nvPr/>
        </p:nvSpPr>
        <p:spPr>
          <a:xfrm>
            <a:off x="1066800" y="1295400"/>
            <a:ext cx="5943600" cy="1016000"/>
          </a:xfrm>
          <a:prstGeom prst="rect">
            <a:avLst/>
          </a:prstGeom>
          <a:noFill/>
          <a:ln w="9525">
            <a:noFill/>
          </a:ln>
        </p:spPr>
        <p:txBody>
          <a:bodyPr>
            <a:spAutoFit/>
          </a:bodyPr>
          <a:p>
            <a:r>
              <a:rPr sz="6000" dirty="0">
                <a:solidFill>
                  <a:srgbClr val="0000FF"/>
                </a:solidFill>
                <a:latin typeface="Times New Roman" panose="02020603050405020304" pitchFamily="18" charset="0"/>
              </a:rPr>
              <a:t>nguệch ngoạc</a:t>
            </a:r>
            <a:endParaRPr sz="6000" dirty="0">
              <a:solidFill>
                <a:srgbClr val="0000FF"/>
              </a:solidFill>
              <a:latin typeface="Times New Roman" panose="02020603050405020304" pitchFamily="18" charset="0"/>
            </a:endParaRPr>
          </a:p>
        </p:txBody>
      </p:sp>
      <p:sp>
        <p:nvSpPr>
          <p:cNvPr id="7" name="TextBox 6"/>
          <p:cNvSpPr txBox="1"/>
          <p:nvPr/>
        </p:nvSpPr>
        <p:spPr>
          <a:xfrm>
            <a:off x="1295400" y="2590800"/>
            <a:ext cx="5943600" cy="1016000"/>
          </a:xfrm>
          <a:prstGeom prst="rect">
            <a:avLst/>
          </a:prstGeom>
          <a:noFill/>
          <a:ln w="9525">
            <a:noFill/>
          </a:ln>
        </p:spPr>
        <p:txBody>
          <a:bodyPr>
            <a:spAutoFit/>
          </a:bodyPr>
          <a:p>
            <a:r>
              <a:rPr sz="6000" dirty="0">
                <a:solidFill>
                  <a:srgbClr val="0000FF"/>
                </a:solidFill>
                <a:latin typeface="Times New Roman" panose="02020603050405020304" pitchFamily="18" charset="0"/>
              </a:rPr>
              <a:t>quyển sách</a:t>
            </a:r>
            <a:endParaRPr sz="6000" dirty="0">
              <a:solidFill>
                <a:srgbClr val="0000FF"/>
              </a:solidFill>
              <a:latin typeface="Times New Roman" panose="02020603050405020304" pitchFamily="18" charset="0"/>
            </a:endParaRPr>
          </a:p>
        </p:txBody>
      </p:sp>
      <p:sp>
        <p:nvSpPr>
          <p:cNvPr id="8" name="TextBox 7"/>
          <p:cNvSpPr txBox="1"/>
          <p:nvPr/>
        </p:nvSpPr>
        <p:spPr>
          <a:xfrm>
            <a:off x="1371600" y="3733800"/>
            <a:ext cx="5943600" cy="1016000"/>
          </a:xfrm>
          <a:prstGeom prst="rect">
            <a:avLst/>
          </a:prstGeom>
          <a:noFill/>
          <a:ln w="9525">
            <a:noFill/>
          </a:ln>
        </p:spPr>
        <p:txBody>
          <a:bodyPr>
            <a:spAutoFit/>
          </a:bodyPr>
          <a:p>
            <a:r>
              <a:rPr sz="6000" dirty="0">
                <a:solidFill>
                  <a:srgbClr val="0000FF"/>
                </a:solidFill>
                <a:latin typeface="Times New Roman" panose="02020603050405020304" pitchFamily="18" charset="0"/>
              </a:rPr>
              <a:t>nắn nót</a:t>
            </a:r>
            <a:endParaRPr sz="6000" dirty="0">
              <a:solidFill>
                <a:srgbClr val="0000FF"/>
              </a:solidFill>
              <a:latin typeface="Times New Roman" panose="02020603050405020304" pitchFamily="18" charset="0"/>
            </a:endParaRPr>
          </a:p>
        </p:txBody>
      </p:sp>
      <p:sp>
        <p:nvSpPr>
          <p:cNvPr id="9" name="TextBox 8"/>
          <p:cNvSpPr txBox="1"/>
          <p:nvPr/>
        </p:nvSpPr>
        <p:spPr>
          <a:xfrm>
            <a:off x="1295400" y="5029200"/>
            <a:ext cx="5943600" cy="1016000"/>
          </a:xfrm>
          <a:prstGeom prst="rect">
            <a:avLst/>
          </a:prstGeom>
          <a:noFill/>
          <a:ln w="9525">
            <a:noFill/>
          </a:ln>
        </p:spPr>
        <p:txBody>
          <a:bodyPr>
            <a:spAutoFit/>
          </a:bodyPr>
          <a:p>
            <a:r>
              <a:rPr sz="6000" dirty="0">
                <a:solidFill>
                  <a:srgbClr val="0000FF"/>
                </a:solidFill>
                <a:latin typeface="Times New Roman" panose="02020603050405020304" pitchFamily="18" charset="0"/>
              </a:rPr>
              <a:t>mải miết</a:t>
            </a:r>
            <a:endParaRPr sz="6000" dirty="0">
              <a:solidFill>
                <a:srgbClr val="0000FF"/>
              </a:solidFill>
              <a:latin typeface="Times New Roman" panose="02020603050405020304" pitchFamily="18" charset="0"/>
            </a:endParaRPr>
          </a:p>
        </p:txBody>
      </p:sp>
      <p:cxnSp>
        <p:nvCxnSpPr>
          <p:cNvPr id="11" name="Straight Connector 10"/>
          <p:cNvCxnSpPr/>
          <p:nvPr/>
        </p:nvCxnSpPr>
        <p:spPr>
          <a:xfrm>
            <a:off x="1981200" y="2209800"/>
            <a:ext cx="1371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2209800"/>
            <a:ext cx="914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3429000"/>
            <a:ext cx="1295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4572000"/>
            <a:ext cx="2438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5867400"/>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nvPicPr>
        <p:blipFill>
          <a:blip r:embed="rId1"/>
          <a:stretch>
            <a:fillRect/>
          </a:stretch>
        </p:blipFill>
        <p:spPr>
          <a:xfrm>
            <a:off x="0" y="0"/>
            <a:ext cx="9144000" cy="6781800"/>
          </a:xfrm>
          <a:prstGeom prst="rect">
            <a:avLst/>
          </a:prstGeom>
          <a:noFill/>
          <a:ln w="9525">
            <a:noFill/>
          </a:ln>
        </p:spPr>
      </p:pic>
      <p:sp>
        <p:nvSpPr>
          <p:cNvPr id="4098" name="Slide Number Placeholder 5"/>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en-US" altLang="vi-VN" sz="1200" b="1" dirty="0">
                <a:solidFill>
                  <a:srgbClr val="7B9899"/>
                </a:solidFill>
                <a:cs typeface="Arial" panose="020B0604020202020204" pitchFamily="34" charset="0"/>
              </a:rPr>
            </a:fld>
            <a:endParaRPr lang="en-US" altLang="vi-VN" sz="1200" b="1" dirty="0">
              <a:solidFill>
                <a:srgbClr val="7B9899"/>
              </a:solidFill>
              <a:ea typeface="Arial" panose="020B0604020202020204" pitchFamily="34" charset="0"/>
              <a:cs typeface="Arial" panose="020B0604020202020204" pitchFamily="34" charset="0"/>
            </a:endParaRPr>
          </a:p>
        </p:txBody>
      </p:sp>
      <p:sp>
        <p:nvSpPr>
          <p:cNvPr id="3075" name="Rectangle 3"/>
          <p:cNvSpPr/>
          <p:nvPr/>
        </p:nvSpPr>
        <p:spPr>
          <a:xfrm>
            <a:off x="381000" y="2057400"/>
            <a:ext cx="87630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eaLnBrk="1" hangingPunct="1">
              <a:buClr>
                <a:srgbClr val="D16349"/>
              </a:buClr>
              <a:buSzPct val="85000"/>
            </a:pPr>
            <a:r>
              <a:rPr lang="en-US" altLang="vi-VN" sz="3600" b="1" dirty="0">
                <a:solidFill>
                  <a:srgbClr val="1508B8"/>
                </a:solidFill>
                <a:latin typeface="Georgia" panose="02040502050405020303" pitchFamily="18" charset="0"/>
                <a:cs typeface="Arial" panose="020B0604020202020204" pitchFamily="34" charset="0"/>
              </a:rPr>
              <a:t>Mỗi khi cầm quyển sách,  cậu chỉ đọc v</a:t>
            </a:r>
            <a:r>
              <a:rPr lang="en-US" altLang="vi-VN" sz="3600" b="1" dirty="0">
                <a:solidFill>
                  <a:srgbClr val="1508B8"/>
                </a:solidFill>
                <a:latin typeface="Georgia" panose="02040502050405020303" pitchFamily="18" charset="0"/>
                <a:ea typeface="Arial" panose="020B0604020202020204" pitchFamily="34" charset="0"/>
              </a:rPr>
              <a:t>à</a:t>
            </a:r>
            <a:r>
              <a:rPr lang="en-US" altLang="vi-VN" sz="3600" b="1" dirty="0">
                <a:solidFill>
                  <a:srgbClr val="1508B8"/>
                </a:solidFill>
                <a:latin typeface="Georgia" panose="02040502050405020303" pitchFamily="18" charset="0"/>
                <a:cs typeface="Arial" panose="020B0604020202020204" pitchFamily="34" charset="0"/>
              </a:rPr>
              <a:t>i dòng  đã ngáp ngắn ngáp d</a:t>
            </a:r>
            <a:r>
              <a:rPr lang="en-US" altLang="vi-VN" sz="3600" b="1" dirty="0">
                <a:solidFill>
                  <a:srgbClr val="1508B8"/>
                </a:solidFill>
                <a:latin typeface="Georgia" panose="02040502050405020303" pitchFamily="18" charset="0"/>
                <a:ea typeface="Arial" panose="020B0604020202020204" pitchFamily="34" charset="0"/>
              </a:rPr>
              <a:t>à</a:t>
            </a:r>
            <a:r>
              <a:rPr lang="en-US" altLang="vi-VN" sz="3600" b="1" dirty="0">
                <a:solidFill>
                  <a:srgbClr val="1508B8"/>
                </a:solidFill>
                <a:latin typeface="Georgia" panose="02040502050405020303" pitchFamily="18" charset="0"/>
                <a:cs typeface="Arial" panose="020B0604020202020204" pitchFamily="34" charset="0"/>
              </a:rPr>
              <a:t>i rồi bỏ dở.</a:t>
            </a:r>
            <a:endParaRPr lang="en-US" altLang="vi-VN" sz="3600" b="1" dirty="0">
              <a:solidFill>
                <a:srgbClr val="1508B8"/>
              </a:solidFill>
              <a:latin typeface="Georgia" panose="02040502050405020303" pitchFamily="18" charset="0"/>
              <a:ea typeface="Arial" panose="020B0604020202020204" pitchFamily="34" charset="0"/>
              <a:cs typeface="Arial" panose="020B0604020202020204" pitchFamily="34" charset="0"/>
            </a:endParaRPr>
          </a:p>
        </p:txBody>
      </p:sp>
      <p:sp>
        <p:nvSpPr>
          <p:cNvPr id="6" name="Rectangle 5"/>
          <p:cNvSpPr/>
          <p:nvPr/>
        </p:nvSpPr>
        <p:spPr>
          <a:xfrm>
            <a:off x="381000" y="4267200"/>
            <a:ext cx="8382000" cy="768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eaLnBrk="1" hangingPunct="1">
              <a:buClr>
                <a:srgbClr val="D16349"/>
              </a:buClr>
              <a:buSzPct val="85000"/>
            </a:pPr>
            <a:r>
              <a:rPr lang="en-US" altLang="vi-VN" sz="4400" b="1" dirty="0">
                <a:solidFill>
                  <a:srgbClr val="1508B8"/>
                </a:solidFill>
                <a:latin typeface="Georgia" panose="02040502050405020303" pitchFamily="18" charset="0"/>
                <a:cs typeface="Arial" panose="020B0604020202020204" pitchFamily="34" charset="0"/>
              </a:rPr>
              <a:t>B</a:t>
            </a:r>
            <a:r>
              <a:rPr lang="en-US" altLang="vi-VN" sz="4400" b="1" dirty="0">
                <a:solidFill>
                  <a:srgbClr val="1508B8"/>
                </a:solidFill>
                <a:latin typeface="Georgia" panose="02040502050405020303" pitchFamily="18" charset="0"/>
                <a:ea typeface="Arial" panose="020B0604020202020204" pitchFamily="34" charset="0"/>
              </a:rPr>
              <a:t>à</a:t>
            </a:r>
            <a:r>
              <a:rPr lang="en-US" altLang="vi-VN" sz="4400" b="1" dirty="0">
                <a:solidFill>
                  <a:srgbClr val="1508B8"/>
                </a:solidFill>
                <a:latin typeface="Georgia" panose="02040502050405020303" pitchFamily="18" charset="0"/>
                <a:cs typeface="Arial" panose="020B0604020202020204" pitchFamily="34" charset="0"/>
              </a:rPr>
              <a:t> ơi,  b</a:t>
            </a:r>
            <a:r>
              <a:rPr lang="en-US" altLang="vi-VN" sz="4400" b="1" dirty="0">
                <a:solidFill>
                  <a:srgbClr val="1508B8"/>
                </a:solidFill>
                <a:latin typeface="Georgia" panose="02040502050405020303" pitchFamily="18" charset="0"/>
                <a:ea typeface="Arial" panose="020B0604020202020204" pitchFamily="34" charset="0"/>
              </a:rPr>
              <a:t>à</a:t>
            </a:r>
            <a:r>
              <a:rPr lang="en-US" altLang="vi-VN" sz="4400" b="1" dirty="0">
                <a:solidFill>
                  <a:srgbClr val="1508B8"/>
                </a:solidFill>
                <a:latin typeface="Georgia" panose="02040502050405020303" pitchFamily="18" charset="0"/>
                <a:cs typeface="Arial" panose="020B0604020202020204" pitchFamily="34" charset="0"/>
              </a:rPr>
              <a:t> l</a:t>
            </a:r>
            <a:r>
              <a:rPr lang="en-US" altLang="vi-VN" sz="4400" b="1" dirty="0">
                <a:solidFill>
                  <a:srgbClr val="1508B8"/>
                </a:solidFill>
                <a:latin typeface="Georgia" panose="02040502050405020303" pitchFamily="18" charset="0"/>
                <a:ea typeface="Arial" panose="020B0604020202020204" pitchFamily="34" charset="0"/>
              </a:rPr>
              <a:t>à</a:t>
            </a:r>
            <a:r>
              <a:rPr lang="en-US" altLang="vi-VN" sz="4400" b="1" dirty="0">
                <a:solidFill>
                  <a:srgbClr val="1508B8"/>
                </a:solidFill>
                <a:latin typeface="Georgia" panose="02040502050405020303" pitchFamily="18" charset="0"/>
                <a:cs typeface="Arial" panose="020B0604020202020204" pitchFamily="34" charset="0"/>
              </a:rPr>
              <a:t>m gì thế?</a:t>
            </a:r>
            <a:endParaRPr lang="en-US" altLang="vi-VN" sz="4400" b="1" dirty="0">
              <a:solidFill>
                <a:srgbClr val="1508B8"/>
              </a:solidFill>
              <a:latin typeface="Georgia" panose="02040502050405020303" pitchFamily="18" charset="0"/>
              <a:ea typeface="Arial" panose="020B0604020202020204" pitchFamily="34" charset="0"/>
              <a:cs typeface="Arial" panose="020B0604020202020204" pitchFamily="34" charset="0"/>
            </a:endParaRPr>
          </a:p>
        </p:txBody>
      </p:sp>
      <p:sp>
        <p:nvSpPr>
          <p:cNvPr id="7" name="Rectangle 6"/>
          <p:cNvSpPr/>
          <p:nvPr/>
        </p:nvSpPr>
        <p:spPr>
          <a:xfrm flipV="1">
            <a:off x="6477000" y="1371600"/>
            <a:ext cx="381000" cy="14462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400" b="1" dirty="0">
                <a:solidFill>
                  <a:srgbClr val="FF0000"/>
                </a:solidFill>
                <a:latin typeface="Georgia" panose="02040502050405020303" pitchFamily="18" charset="0"/>
                <a:cs typeface="Arial" panose="020B0604020202020204" pitchFamily="34" charset="0"/>
              </a:rPr>
              <a:t>/   </a:t>
            </a:r>
            <a:endParaRPr lang="en-US" altLang="vi-VN" sz="4400" b="1" dirty="0">
              <a:latin typeface="Times New Roman" panose="02020603050405020304" pitchFamily="18" charset="0"/>
              <a:ea typeface="Arial" panose="020B0604020202020204" pitchFamily="34" charset="0"/>
            </a:endParaRPr>
          </a:p>
        </p:txBody>
      </p:sp>
      <p:sp>
        <p:nvSpPr>
          <p:cNvPr id="8" name="Rectangle 7"/>
          <p:cNvSpPr/>
          <p:nvPr/>
        </p:nvSpPr>
        <p:spPr>
          <a:xfrm flipV="1">
            <a:off x="3657600" y="3124200"/>
            <a:ext cx="838200" cy="7699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400" b="1" dirty="0">
                <a:solidFill>
                  <a:srgbClr val="FF0000"/>
                </a:solidFill>
                <a:latin typeface="Georgia" panose="02040502050405020303" pitchFamily="18" charset="0"/>
                <a:cs typeface="Arial" panose="020B0604020202020204" pitchFamily="34" charset="0"/>
              </a:rPr>
              <a:t>//</a:t>
            </a:r>
            <a:endParaRPr lang="en-US" altLang="vi-VN" sz="4400" b="1" dirty="0">
              <a:latin typeface="Times New Roman" panose="02020603050405020304" pitchFamily="18" charset="0"/>
              <a:ea typeface="Arial" panose="020B0604020202020204" pitchFamily="34" charset="0"/>
            </a:endParaRPr>
          </a:p>
        </p:txBody>
      </p:sp>
      <p:sp>
        <p:nvSpPr>
          <p:cNvPr id="9" name="Rectangle 8"/>
          <p:cNvSpPr/>
          <p:nvPr/>
        </p:nvSpPr>
        <p:spPr>
          <a:xfrm flipH="1" flipV="1">
            <a:off x="3886200" y="1905000"/>
            <a:ext cx="304800" cy="14462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400" b="1" dirty="0">
                <a:solidFill>
                  <a:srgbClr val="FF0000"/>
                </a:solidFill>
                <a:latin typeface="Georgia" panose="02040502050405020303" pitchFamily="18" charset="0"/>
                <a:cs typeface="Arial" panose="020B0604020202020204" pitchFamily="34" charset="0"/>
              </a:rPr>
              <a:t>/   </a:t>
            </a:r>
            <a:endParaRPr lang="en-US" altLang="vi-VN" sz="4400" b="1" dirty="0">
              <a:latin typeface="Times New Roman" panose="02020603050405020304" pitchFamily="18" charset="0"/>
              <a:ea typeface="Arial" panose="020B0604020202020204" pitchFamily="34" charset="0"/>
            </a:endParaRPr>
          </a:p>
        </p:txBody>
      </p:sp>
      <p:sp>
        <p:nvSpPr>
          <p:cNvPr id="10" name="Rectangle 9"/>
          <p:cNvSpPr/>
          <p:nvPr/>
        </p:nvSpPr>
        <p:spPr>
          <a:xfrm flipV="1">
            <a:off x="2438400" y="4343400"/>
            <a:ext cx="381000" cy="7699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400" b="1" dirty="0">
                <a:solidFill>
                  <a:srgbClr val="FF0000"/>
                </a:solidFill>
                <a:latin typeface="Georgia" panose="02040502050405020303" pitchFamily="18" charset="0"/>
                <a:cs typeface="Arial" panose="020B0604020202020204" pitchFamily="34" charset="0"/>
              </a:rPr>
              <a:t>/</a:t>
            </a:r>
            <a:endParaRPr lang="en-US" altLang="vi-VN" sz="4400" b="1" dirty="0">
              <a:latin typeface="Times New Roman" panose="02020603050405020304" pitchFamily="18" charset="0"/>
              <a:ea typeface="Arial" panose="020B0604020202020204" pitchFamily="34" charset="0"/>
            </a:endParaRPr>
          </a:p>
        </p:txBody>
      </p:sp>
      <p:sp>
        <p:nvSpPr>
          <p:cNvPr id="11" name="Rectangle 10"/>
          <p:cNvSpPr/>
          <p:nvPr/>
        </p:nvSpPr>
        <p:spPr>
          <a:xfrm flipH="1">
            <a:off x="6629400" y="4191000"/>
            <a:ext cx="1371600" cy="7699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400" b="1" dirty="0">
                <a:solidFill>
                  <a:srgbClr val="FF0000"/>
                </a:solidFill>
                <a:latin typeface="Georgia" panose="02040502050405020303" pitchFamily="18" charset="0"/>
                <a:cs typeface="Arial" panose="020B0604020202020204" pitchFamily="34" charset="0"/>
              </a:rPr>
              <a:t>//</a:t>
            </a:r>
            <a:endParaRPr lang="en-US" altLang="vi-VN" sz="4400" b="1"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charRg st="0" end="80"/>
                                            </p:txEl>
                                          </p:spTgt>
                                        </p:tgtEl>
                                        <p:attrNameLst>
                                          <p:attrName>style.visibility</p:attrName>
                                        </p:attrNameLst>
                                      </p:cBhvr>
                                      <p:to>
                                        <p:strVal val="visible"/>
                                      </p:to>
                                    </p:set>
                                    <p:animEffect transition="in" filter="blinds(horizontal)">
                                      <p:cBhvr>
                                        <p:cTn id="7" dur="500"/>
                                        <p:tgtEl>
                                          <p:spTgt spid="3075">
                                            <p:txEl>
                                              <p:charRg st="0" end="8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nvPicPr>
        <p:blipFill>
          <a:blip r:embed="rId1"/>
          <a:stretch>
            <a:fillRect/>
          </a:stretch>
        </p:blipFill>
        <p:spPr>
          <a:xfrm>
            <a:off x="0" y="0"/>
            <a:ext cx="9144000" cy="6781800"/>
          </a:xfrm>
          <a:prstGeom prst="rect">
            <a:avLst/>
          </a:prstGeom>
          <a:noFill/>
          <a:ln w="9525">
            <a:noFill/>
          </a:ln>
        </p:spPr>
      </p:pic>
      <p:sp>
        <p:nvSpPr>
          <p:cNvPr id="7170" name="Text Box 12"/>
          <p:cNvSpPr txBox="1"/>
          <p:nvPr/>
        </p:nvSpPr>
        <p:spPr>
          <a:xfrm>
            <a:off x="5715000" y="2971800"/>
            <a:ext cx="2286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endParaRPr sz="1800" dirty="0">
              <a:latin typeface="Times New Roman" panose="02020603050405020304" pitchFamily="18" charset="0"/>
              <a:ea typeface="Times New Roman" panose="02020603050405020304" pitchFamily="18" charset="0"/>
            </a:endParaRPr>
          </a:p>
        </p:txBody>
      </p:sp>
      <p:sp>
        <p:nvSpPr>
          <p:cNvPr id="7171" name="Rectangle 6"/>
          <p:cNvSpPr/>
          <p:nvPr/>
        </p:nvSpPr>
        <p:spPr>
          <a:xfrm>
            <a:off x="371475" y="838200"/>
            <a:ext cx="8763000" cy="823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buNone/>
            </a:pPr>
            <a:r>
              <a:rPr sz="4400" dirty="0">
                <a:solidFill>
                  <a:srgbClr val="0000FF"/>
                </a:solidFill>
                <a:latin typeface="Times New Roman" panose="02020603050405020304" pitchFamily="18" charset="0"/>
                <a:cs typeface="Times New Roman" panose="02020603050405020304" pitchFamily="18" charset="0"/>
              </a:rPr>
              <a:t>  </a:t>
            </a:r>
            <a:r>
              <a:rPr sz="4800" b="1" dirty="0">
                <a:solidFill>
                  <a:srgbClr val="0000FF"/>
                </a:solidFill>
                <a:latin typeface="Times New Roman" panose="02020603050405020304" pitchFamily="18" charset="0"/>
                <a:cs typeface="Times New Roman" panose="02020603050405020304" pitchFamily="18" charset="0"/>
              </a:rPr>
              <a:t>B</a:t>
            </a:r>
            <a:r>
              <a:rPr sz="4800" b="1" dirty="0">
                <a:solidFill>
                  <a:srgbClr val="0000FF"/>
                </a:solidFill>
                <a:latin typeface="Times New Roman" panose="02020603050405020304" pitchFamily="18" charset="0"/>
                <a:ea typeface="Times New Roman" panose="02020603050405020304" pitchFamily="18" charset="0"/>
              </a:rPr>
              <a:t>à</a:t>
            </a:r>
            <a:r>
              <a:rPr sz="4800" b="1" dirty="0">
                <a:solidFill>
                  <a:srgbClr val="0000FF"/>
                </a:solidFill>
                <a:latin typeface="Times New Roman" panose="02020603050405020304" pitchFamily="18" charset="0"/>
                <a:cs typeface="Times New Roman" panose="02020603050405020304" pitchFamily="18" charset="0"/>
              </a:rPr>
              <a:t> ơi, b</a:t>
            </a:r>
            <a:r>
              <a:rPr sz="4800" b="1" dirty="0">
                <a:solidFill>
                  <a:srgbClr val="0000FF"/>
                </a:solidFill>
                <a:latin typeface="Times New Roman" panose="02020603050405020304" pitchFamily="18" charset="0"/>
                <a:ea typeface="Times New Roman" panose="02020603050405020304" pitchFamily="18" charset="0"/>
              </a:rPr>
              <a:t>à</a:t>
            </a:r>
            <a:r>
              <a:rPr sz="4800" b="1" dirty="0">
                <a:solidFill>
                  <a:srgbClr val="0000FF"/>
                </a:solidFill>
                <a:latin typeface="Times New Roman" panose="02020603050405020304" pitchFamily="18" charset="0"/>
                <a:cs typeface="Times New Roman" panose="02020603050405020304" pitchFamily="18" charset="0"/>
              </a:rPr>
              <a:t> l</a:t>
            </a:r>
            <a:r>
              <a:rPr sz="4800" b="1" dirty="0">
                <a:solidFill>
                  <a:srgbClr val="0000FF"/>
                </a:solidFill>
                <a:latin typeface="Times New Roman" panose="02020603050405020304" pitchFamily="18" charset="0"/>
                <a:ea typeface="Times New Roman" panose="02020603050405020304" pitchFamily="18" charset="0"/>
              </a:rPr>
              <a:t>à</a:t>
            </a:r>
            <a:r>
              <a:rPr sz="4800" b="1" dirty="0">
                <a:solidFill>
                  <a:srgbClr val="0000FF"/>
                </a:solidFill>
                <a:latin typeface="Times New Roman" panose="02020603050405020304" pitchFamily="18" charset="0"/>
                <a:cs typeface="Times New Roman" panose="02020603050405020304" pitchFamily="18" charset="0"/>
              </a:rPr>
              <a:t>m gì thế?</a:t>
            </a:r>
            <a:endParaRPr sz="4800" b="1" dirty="0">
              <a:solidFill>
                <a:srgbClr val="0000FF"/>
              </a:solidFill>
              <a:latin typeface="Times New Roman" panose="02020603050405020304" pitchFamily="18" charset="0"/>
              <a:ea typeface="Times New Roman" panose="02020603050405020304" pitchFamily="18" charset="0"/>
            </a:endParaRPr>
          </a:p>
        </p:txBody>
      </p:sp>
      <p:sp>
        <p:nvSpPr>
          <p:cNvPr id="7172" name="Rectangle 7"/>
          <p:cNvSpPr/>
          <p:nvPr/>
        </p:nvSpPr>
        <p:spPr>
          <a:xfrm>
            <a:off x="157163" y="3321050"/>
            <a:ext cx="8763000" cy="1446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buNone/>
            </a:pPr>
            <a:r>
              <a:rPr sz="4400" b="1" dirty="0">
                <a:solidFill>
                  <a:srgbClr val="0000FF"/>
                </a:solidFill>
                <a:latin typeface="Times New Roman" panose="02020603050405020304" pitchFamily="18" charset="0"/>
                <a:cs typeface="Times New Roman" panose="02020603050405020304" pitchFamily="18" charset="0"/>
              </a:rPr>
              <a:t>Thỏi sắt to như thế, l</a:t>
            </a:r>
            <a:r>
              <a:rPr sz="4400" b="1" dirty="0">
                <a:solidFill>
                  <a:srgbClr val="0000FF"/>
                </a:solidFill>
                <a:latin typeface="Times New Roman" panose="02020603050405020304" pitchFamily="18" charset="0"/>
                <a:ea typeface="Times New Roman" panose="02020603050405020304" pitchFamily="18" charset="0"/>
              </a:rPr>
              <a:t>à</a:t>
            </a:r>
            <a:r>
              <a:rPr sz="4400" b="1" dirty="0">
                <a:solidFill>
                  <a:srgbClr val="0000FF"/>
                </a:solidFill>
                <a:latin typeface="Times New Roman" panose="02020603050405020304" pitchFamily="18" charset="0"/>
                <a:cs typeface="Times New Roman" panose="02020603050405020304" pitchFamily="18" charset="0"/>
              </a:rPr>
              <a:t>m sao b</a:t>
            </a:r>
            <a:r>
              <a:rPr sz="4400" b="1" dirty="0">
                <a:solidFill>
                  <a:srgbClr val="0000FF"/>
                </a:solidFill>
                <a:latin typeface="Times New Roman" panose="02020603050405020304" pitchFamily="18" charset="0"/>
                <a:ea typeface="Times New Roman" panose="02020603050405020304" pitchFamily="18" charset="0"/>
              </a:rPr>
              <a:t>à</a:t>
            </a:r>
            <a:r>
              <a:rPr sz="4400" b="1" dirty="0">
                <a:solidFill>
                  <a:srgbClr val="0000FF"/>
                </a:solidFill>
                <a:latin typeface="Times New Roman" panose="02020603050405020304" pitchFamily="18" charset="0"/>
                <a:cs typeface="Times New Roman" panose="02020603050405020304" pitchFamily="18" charset="0"/>
              </a:rPr>
              <a:t> m</a:t>
            </a:r>
            <a:r>
              <a:rPr sz="4400" b="1" dirty="0">
                <a:solidFill>
                  <a:srgbClr val="0000FF"/>
                </a:solidFill>
                <a:latin typeface="Times New Roman" panose="02020603050405020304" pitchFamily="18" charset="0"/>
                <a:ea typeface="Times New Roman" panose="02020603050405020304" pitchFamily="18" charset="0"/>
              </a:rPr>
              <a:t>à</a:t>
            </a:r>
            <a:r>
              <a:rPr sz="4400" b="1" dirty="0">
                <a:solidFill>
                  <a:srgbClr val="0000FF"/>
                </a:solidFill>
                <a:latin typeface="Times New Roman" panose="02020603050405020304" pitchFamily="18" charset="0"/>
                <a:cs typeface="Times New Roman" panose="02020603050405020304" pitchFamily="18" charset="0"/>
              </a:rPr>
              <a:t>i th</a:t>
            </a:r>
            <a:r>
              <a:rPr sz="4400" b="1" dirty="0">
                <a:solidFill>
                  <a:srgbClr val="0000FF"/>
                </a:solidFill>
                <a:latin typeface="Times New Roman" panose="02020603050405020304" pitchFamily="18" charset="0"/>
                <a:ea typeface="Times New Roman" panose="02020603050405020304" pitchFamily="18" charset="0"/>
              </a:rPr>
              <a:t>à</a:t>
            </a:r>
            <a:r>
              <a:rPr sz="4400" b="1" dirty="0">
                <a:solidFill>
                  <a:srgbClr val="0000FF"/>
                </a:solidFill>
                <a:latin typeface="Times New Roman" panose="02020603050405020304" pitchFamily="18" charset="0"/>
                <a:cs typeface="Times New Roman" panose="02020603050405020304" pitchFamily="18" charset="0"/>
              </a:rPr>
              <a:t>nh kim được?</a:t>
            </a:r>
            <a:endParaRPr sz="4800" b="1" dirty="0">
              <a:solidFill>
                <a:srgbClr val="0000FF"/>
              </a:solidFill>
              <a:latin typeface="Times New Roman" panose="02020603050405020304" pitchFamily="18" charset="0"/>
              <a:ea typeface="Times New Roman" panose="02020603050405020304" pitchFamily="18" charset="0"/>
            </a:endParaRPr>
          </a:p>
        </p:txBody>
      </p:sp>
      <p:sp>
        <p:nvSpPr>
          <p:cNvPr id="6152" name="Text Box 8"/>
          <p:cNvSpPr txBox="1"/>
          <p:nvPr/>
        </p:nvSpPr>
        <p:spPr>
          <a:xfrm>
            <a:off x="1600200" y="1981200"/>
            <a:ext cx="7315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b="1" i="1" dirty="0">
                <a:latin typeface="Times New Roman" panose="02020603050405020304" pitchFamily="18" charset="0"/>
                <a:cs typeface="Times New Roman" panose="02020603050405020304" pitchFamily="18" charset="0"/>
              </a:rPr>
              <a:t>( Giọng lễ phép, thể hiện sự tò mò.)</a:t>
            </a:r>
            <a:endParaRPr b="1" i="1" dirty="0">
              <a:latin typeface="Times New Roman" panose="02020603050405020304" pitchFamily="18" charset="0"/>
              <a:ea typeface="Times New Roman" panose="02020603050405020304" pitchFamily="18" charset="0"/>
            </a:endParaRPr>
          </a:p>
        </p:txBody>
      </p:sp>
      <p:sp>
        <p:nvSpPr>
          <p:cNvPr id="6153" name="Text Box 9"/>
          <p:cNvSpPr txBox="1"/>
          <p:nvPr/>
        </p:nvSpPr>
        <p:spPr>
          <a:xfrm>
            <a:off x="1600200" y="5154613"/>
            <a:ext cx="72009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50000"/>
              </a:spcBef>
              <a:buNone/>
            </a:pPr>
            <a:r>
              <a:rPr i="1" dirty="0">
                <a:latin typeface="Times New Roman" panose="02020603050405020304" pitchFamily="18" charset="0"/>
                <a:cs typeface="Times New Roman" panose="02020603050405020304" pitchFamily="18" charset="0"/>
              </a:rPr>
              <a:t>(</a:t>
            </a:r>
            <a:r>
              <a:rPr b="1" i="1" dirty="0">
                <a:latin typeface="Times New Roman" panose="02020603050405020304" pitchFamily="18" charset="0"/>
                <a:cs typeface="Times New Roman" panose="02020603050405020304" pitchFamily="18" charset="0"/>
              </a:rPr>
              <a:t>Giọng ngạc nhiên nhưng lễ phép</a:t>
            </a:r>
            <a:r>
              <a:rPr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ox(in)">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box(in)">
                                      <p:cBhvr>
                                        <p:cTn id="12"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sz="half" idx="2"/>
          </p:nvPr>
        </p:nvPicPr>
        <p:blipFill>
          <a:blip r:embed="rId1"/>
          <a:stretch>
            <a:fillRect/>
          </a:stretch>
        </p:blipFill>
        <p:spPr>
          <a:xfrm>
            <a:off x="0" y="0"/>
            <a:ext cx="9144000" cy="6781800"/>
          </a:xfrm>
          <a:prstGeom prst="rect">
            <a:avLst/>
          </a:prstGeom>
        </p:spPr>
      </p:pic>
      <p:sp>
        <p:nvSpPr>
          <p:cNvPr id="27650" name="Rectangle 2"/>
          <p:cNvSpPr/>
          <p:nvPr/>
        </p:nvSpPr>
        <p:spPr>
          <a:xfrm>
            <a:off x="76200" y="1066800"/>
            <a:ext cx="9067800" cy="1938020"/>
          </a:xfrm>
          <a:prstGeom prst="rect">
            <a:avLst/>
          </a:prstGeom>
          <a:noFill/>
          <a:ln w="9525">
            <a:noFill/>
          </a:ln>
        </p:spPr>
        <p:txBody>
          <a:bodyPr>
            <a:spAutoFit/>
          </a:bodyPr>
          <a:p>
            <a:pPr algn="just"/>
            <a:r>
              <a:rPr sz="4000" b="1" dirty="0">
                <a:latin typeface="Times New Roman" panose="02020603050405020304" pitchFamily="18" charset="0"/>
              </a:rPr>
              <a:t>      </a:t>
            </a:r>
            <a:r>
              <a:rPr sz="4000" b="1" dirty="0">
                <a:solidFill>
                  <a:srgbClr val="1508B8"/>
                </a:solidFill>
                <a:latin typeface="Times New Roman" panose="02020603050405020304" pitchFamily="18" charset="0"/>
              </a:rPr>
              <a:t>Cậu bé ngạc nhiên:</a:t>
            </a:r>
            <a:r>
              <a:rPr sz="4000" b="1" u="sng" dirty="0">
                <a:solidFill>
                  <a:srgbClr val="FF0000"/>
                </a:solidFill>
                <a:latin typeface="Times New Roman" panose="02020603050405020304" pitchFamily="18" charset="0"/>
              </a:rPr>
              <a:t>//</a:t>
            </a:r>
            <a:endParaRPr sz="4000" b="1" u="sng" dirty="0">
              <a:latin typeface="Times New Roman" panose="02020603050405020304" pitchFamily="18" charset="0"/>
            </a:endParaRPr>
          </a:p>
          <a:p>
            <a:pPr algn="just"/>
            <a:r>
              <a:rPr sz="4000" b="1" dirty="0">
                <a:latin typeface="Times New Roman" panose="02020603050405020304" pitchFamily="18" charset="0"/>
              </a:rPr>
              <a:t>      </a:t>
            </a:r>
            <a:r>
              <a:rPr sz="4000" b="1" dirty="0">
                <a:solidFill>
                  <a:srgbClr val="1508B8"/>
                </a:solidFill>
                <a:latin typeface="Times New Roman" panose="02020603050405020304" pitchFamily="18" charset="0"/>
              </a:rPr>
              <a:t>- Thỏi sắt to như thế,</a:t>
            </a:r>
            <a:r>
              <a:rPr sz="4000" b="1" dirty="0">
                <a:solidFill>
                  <a:srgbClr val="FF0000"/>
                </a:solidFill>
                <a:latin typeface="Times New Roman" panose="02020603050405020304" pitchFamily="18" charset="0"/>
              </a:rPr>
              <a:t>/</a:t>
            </a:r>
            <a:r>
              <a:rPr sz="4000" b="1" dirty="0">
                <a:latin typeface="Times New Roman" panose="02020603050405020304" pitchFamily="18" charset="0"/>
              </a:rPr>
              <a:t> </a:t>
            </a:r>
            <a:r>
              <a:rPr sz="4000" b="1" dirty="0">
                <a:solidFill>
                  <a:srgbClr val="1508B8"/>
                </a:solidFill>
                <a:latin typeface="Times New Roman" panose="02020603050405020304" pitchFamily="18" charset="0"/>
              </a:rPr>
              <a:t>làm sao bà mài</a:t>
            </a:r>
            <a:r>
              <a:rPr sz="4000" b="1" u="sng" dirty="0">
                <a:solidFill>
                  <a:srgbClr val="1508B8"/>
                </a:solidFill>
                <a:latin typeface="Times New Roman" panose="02020603050405020304" pitchFamily="18" charset="0"/>
              </a:rPr>
              <a:t> t</a:t>
            </a:r>
            <a:r>
              <a:rPr sz="4000" b="1" dirty="0">
                <a:solidFill>
                  <a:srgbClr val="1508B8"/>
                </a:solidFill>
                <a:latin typeface="Times New Roman" panose="02020603050405020304" pitchFamily="18" charset="0"/>
              </a:rPr>
              <a:t>hành kim được?</a:t>
            </a:r>
            <a:r>
              <a:rPr sz="4000" b="1" dirty="0">
                <a:solidFill>
                  <a:srgbClr val="FF0000"/>
                </a:solidFill>
                <a:latin typeface="Times New Roman" panose="02020603050405020304" pitchFamily="18" charset="0"/>
              </a:rPr>
              <a:t>//</a:t>
            </a:r>
            <a:endParaRPr sz="4000" b="1" dirty="0">
              <a:solidFill>
                <a:srgbClr val="FF0000"/>
              </a:solidFill>
              <a:latin typeface="Times New Roman" panose="02020603050405020304" pitchFamily="18" charset="0"/>
            </a:endParaRPr>
          </a:p>
        </p:txBody>
      </p:sp>
      <p:sp>
        <p:nvSpPr>
          <p:cNvPr id="13" name="TextBox 12"/>
          <p:cNvSpPr txBox="1"/>
          <p:nvPr/>
        </p:nvSpPr>
        <p:spPr>
          <a:xfrm>
            <a:off x="304800" y="3505200"/>
            <a:ext cx="8686800" cy="2553335"/>
          </a:xfrm>
          <a:prstGeom prst="rect">
            <a:avLst/>
          </a:prstGeom>
          <a:noFill/>
        </p:spPr>
        <p:txBody>
          <a:bodyPr>
            <a:spAutoFit/>
          </a:bodyPr>
          <a:p>
            <a:pPr algn="just"/>
            <a:r>
              <a:rPr sz="4000" b="1" dirty="0">
                <a:latin typeface="Times New Roman" panose="02020603050405020304" pitchFamily="18" charset="0"/>
              </a:rPr>
              <a:t>      </a:t>
            </a:r>
            <a:r>
              <a:rPr sz="4000" b="1" dirty="0">
                <a:solidFill>
                  <a:srgbClr val="1508B8"/>
                </a:solidFill>
                <a:latin typeface="Times New Roman" panose="02020603050405020304" pitchFamily="18" charset="0"/>
              </a:rPr>
              <a:t>- Mỗi ngày mài</a:t>
            </a:r>
            <a:r>
              <a:rPr sz="4000" b="1" dirty="0">
                <a:solidFill>
                  <a:srgbClr val="FF0000"/>
                </a:solidFill>
                <a:latin typeface="Times New Roman" panose="02020603050405020304" pitchFamily="18" charset="0"/>
              </a:rPr>
              <a:t>/</a:t>
            </a:r>
            <a:r>
              <a:rPr sz="4000" b="1" dirty="0">
                <a:latin typeface="Times New Roman" panose="02020603050405020304" pitchFamily="18" charset="0"/>
              </a:rPr>
              <a:t> </a:t>
            </a:r>
            <a:r>
              <a:rPr sz="4000" b="1" dirty="0">
                <a:solidFill>
                  <a:srgbClr val="1508B8"/>
                </a:solidFill>
                <a:latin typeface="Times New Roman" panose="02020603050405020304" pitchFamily="18" charset="0"/>
              </a:rPr>
              <a:t>thỏi sắt nhỏ đi một tí,</a:t>
            </a:r>
            <a:r>
              <a:rPr sz="4000" b="1" dirty="0">
                <a:solidFill>
                  <a:srgbClr val="FF0000"/>
                </a:solidFill>
                <a:latin typeface="Times New Roman" panose="02020603050405020304" pitchFamily="18" charset="0"/>
              </a:rPr>
              <a:t>/</a:t>
            </a:r>
            <a:r>
              <a:rPr sz="4000" b="1" dirty="0">
                <a:latin typeface="Times New Roman" panose="02020603050405020304" pitchFamily="18" charset="0"/>
              </a:rPr>
              <a:t> </a:t>
            </a:r>
            <a:r>
              <a:rPr sz="4000" b="1" dirty="0">
                <a:solidFill>
                  <a:srgbClr val="1508B8"/>
                </a:solidFill>
                <a:latin typeface="Times New Roman" panose="02020603050405020304" pitchFamily="18" charset="0"/>
              </a:rPr>
              <a:t>sẽ có ngày nó thành kim.</a:t>
            </a:r>
            <a:r>
              <a:rPr sz="4000" b="1" dirty="0">
                <a:solidFill>
                  <a:srgbClr val="FF0000"/>
                </a:solidFill>
                <a:latin typeface="Times New Roman" panose="02020603050405020304" pitchFamily="18" charset="0"/>
              </a:rPr>
              <a:t>//</a:t>
            </a:r>
            <a:r>
              <a:rPr sz="4000" b="1" dirty="0">
                <a:latin typeface="Times New Roman" panose="02020603050405020304" pitchFamily="18" charset="0"/>
              </a:rPr>
              <a:t> </a:t>
            </a:r>
            <a:r>
              <a:rPr sz="4000" b="1" dirty="0">
                <a:solidFill>
                  <a:srgbClr val="1508B8"/>
                </a:solidFill>
                <a:latin typeface="Times New Roman" panose="02020603050405020304" pitchFamily="18" charset="0"/>
              </a:rPr>
              <a:t>Giống như cháu đi học,</a:t>
            </a:r>
            <a:r>
              <a:rPr sz="4000" b="1" dirty="0">
                <a:solidFill>
                  <a:srgbClr val="FF0000"/>
                </a:solidFill>
                <a:latin typeface="Times New Roman" panose="02020603050405020304" pitchFamily="18" charset="0"/>
              </a:rPr>
              <a:t>/</a:t>
            </a:r>
            <a:r>
              <a:rPr sz="4000" b="1" dirty="0">
                <a:latin typeface="Times New Roman" panose="02020603050405020304" pitchFamily="18" charset="0"/>
              </a:rPr>
              <a:t> </a:t>
            </a:r>
            <a:r>
              <a:rPr sz="4000" b="1" dirty="0">
                <a:solidFill>
                  <a:srgbClr val="1508B8"/>
                </a:solidFill>
                <a:latin typeface="Times New Roman" panose="02020603050405020304" pitchFamily="18" charset="0"/>
              </a:rPr>
              <a:t>mỗi ngày cháu học một ít,</a:t>
            </a:r>
            <a:r>
              <a:rPr sz="4000" b="1" dirty="0">
                <a:solidFill>
                  <a:srgbClr val="FF0000"/>
                </a:solidFill>
                <a:latin typeface="Times New Roman" panose="02020603050405020304" pitchFamily="18" charset="0"/>
              </a:rPr>
              <a:t>/ </a:t>
            </a:r>
            <a:r>
              <a:rPr sz="4000" b="1" dirty="0">
                <a:latin typeface="Times New Roman" panose="02020603050405020304" pitchFamily="18" charset="0"/>
              </a:rPr>
              <a:t>s</a:t>
            </a:r>
            <a:r>
              <a:rPr sz="4000" b="1" dirty="0">
                <a:solidFill>
                  <a:srgbClr val="1508B8"/>
                </a:solidFill>
                <a:latin typeface="Times New Roman" panose="02020603050405020304" pitchFamily="18" charset="0"/>
              </a:rPr>
              <a:t>ẽ có ngày cháu thành tài.</a:t>
            </a:r>
            <a:r>
              <a:rPr sz="4000" b="1" dirty="0">
                <a:solidFill>
                  <a:srgbClr val="FF0000"/>
                </a:solidFill>
                <a:latin typeface="Times New Roman" panose="02020603050405020304" pitchFamily="18" charset="0"/>
              </a:rPr>
              <a:t>//</a:t>
            </a:r>
            <a:endParaRPr sz="4000" b="1" dirty="0">
              <a:solidFill>
                <a:srgbClr val="FF0000"/>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descr="gtbrd013a"/>
          <p:cNvPicPr>
            <a:picLocks noChangeAspect="1"/>
          </p:cNvPicPr>
          <p:nvPr/>
        </p:nvPicPr>
        <p:blipFill>
          <a:blip r:embed="rId1"/>
          <a:stretch>
            <a:fillRect/>
          </a:stretch>
        </p:blipFill>
        <p:spPr>
          <a:xfrm>
            <a:off x="0" y="76200"/>
            <a:ext cx="9144000" cy="6858000"/>
          </a:xfrm>
          <a:prstGeom prst="rect">
            <a:avLst/>
          </a:prstGeom>
          <a:noFill/>
          <a:ln w="9525">
            <a:noFill/>
          </a:ln>
        </p:spPr>
      </p:pic>
      <p:sp>
        <p:nvSpPr>
          <p:cNvPr id="10243" name="Subtitle 2"/>
          <p:cNvSpPr txBox="1"/>
          <p:nvPr/>
        </p:nvSpPr>
        <p:spPr>
          <a:xfrm>
            <a:off x="1520825" y="2563813"/>
            <a:ext cx="6102350" cy="1009650"/>
          </a:xfrm>
          <a:prstGeom prst="rect">
            <a:avLst/>
          </a:prstGeom>
          <a:noFill/>
          <a:ln w="9525">
            <a:noFill/>
          </a:ln>
        </p:spPr>
        <p:txBody>
          <a:bodyPr/>
          <a:p>
            <a:pPr>
              <a:spcBef>
                <a:spcPct val="20000"/>
              </a:spcBef>
              <a:buFont typeface="Arial" panose="020B0604020202020204" pitchFamily="34" charset="0"/>
            </a:pPr>
            <a:r>
              <a:rPr sz="6000" i="1" dirty="0">
                <a:solidFill>
                  <a:srgbClr val="0000CC"/>
                </a:solidFill>
                <a:latin typeface="Times New Roman" panose="02020603050405020304" pitchFamily="18" charset="0"/>
                <a:cs typeface="Times New Roman" panose="02020603050405020304" pitchFamily="18" charset="0"/>
              </a:rPr>
              <a:t>Luyện đọc đoạn</a:t>
            </a:r>
            <a:endParaRPr sz="6000" i="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2"/>
          </p:nvPr>
        </p:nvPicPr>
        <p:blipFill>
          <a:blip r:embed="rId1"/>
          <a:stretch>
            <a:fillRect/>
          </a:stretch>
        </p:blipFill>
        <p:spPr>
          <a:xfrm>
            <a:off x="0" y="0"/>
            <a:ext cx="9144000" cy="6781800"/>
          </a:xfrm>
          <a:prstGeom prst="rect">
            <a:avLst/>
          </a:prstGeom>
        </p:spPr>
      </p:pic>
      <p:sp>
        <p:nvSpPr>
          <p:cNvPr id="2" name="Title 1"/>
          <p:cNvSpPr>
            <a:spLocks noGrp="1"/>
          </p:cNvSpPr>
          <p:nvPr>
            <p:ph type="title"/>
          </p:nvPr>
        </p:nvSpPr>
        <p:spPr>
          <a:xfrm>
            <a:off x="457200" y="274638"/>
            <a:ext cx="8229600" cy="639763"/>
          </a:xfrm>
        </p:spPr>
        <p:txBody>
          <a:bodyPr vert="horz" wrap="square" lIns="91440" tIns="45720" rIns="91440" bIns="45720" numCol="1" rtlCol="0" anchor="ctr" anchorCtr="0" compatLnSpc="1"/>
          <a:p>
            <a:pPr eaLnBrk="1" hangingPunct="1"/>
            <a:r>
              <a:rPr sz="4000" b="1" dirty="0">
                <a:latin typeface="Times New Roman" panose="02020603050405020304" pitchFamily="18" charset="0"/>
                <a:cs typeface="Times New Roman" panose="02020603050405020304" pitchFamily="18" charset="0"/>
              </a:rPr>
              <a:t>Hướng dẫn tìm hiểu b</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i:</a:t>
            </a:r>
            <a:br>
              <a:rPr sz="4000" b="1" dirty="0">
                <a:latin typeface="Times New Roman" panose="02020603050405020304" pitchFamily="18" charset="0"/>
                <a:cs typeface="Times New Roman" panose="02020603050405020304" pitchFamily="18" charset="0"/>
              </a:rPr>
            </a:br>
            <a:endParaRPr sz="40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0" y="685800"/>
            <a:ext cx="8686800" cy="685800"/>
          </a:xfrm>
        </p:spPr>
        <p:txBody>
          <a:bodyPr vert="horz" wrap="square" lIns="91440" tIns="45720" rIns="91440" bIns="45720" anchor="t"/>
          <a:p>
            <a:pPr eaLnBrk="1" hangingPunct="1">
              <a:buNone/>
            </a:pPr>
            <a:r>
              <a:rPr lang="en-US" altLang="vi-VN" sz="3600" b="1" dirty="0">
                <a:latin typeface="Times New Roman" panose="02020603050405020304" pitchFamily="18" charset="0"/>
                <a:cs typeface="Times New Roman" panose="02020603050405020304" pitchFamily="18" charset="0"/>
              </a:rPr>
              <a:t>1.Lúc đầu cậu bé học h</a:t>
            </a:r>
            <a:r>
              <a:rPr lang="en-US" altLang="vi-VN" sz="3600" b="1" dirty="0">
                <a:latin typeface="Times New Roman" panose="02020603050405020304" pitchFamily="18" charset="0"/>
                <a:ea typeface="Times New Roman" panose="02020603050405020304" pitchFamily="18" charset="0"/>
              </a:rPr>
              <a:t>à</a:t>
            </a:r>
            <a:r>
              <a:rPr lang="en-US" altLang="vi-VN" sz="3600" b="1" dirty="0">
                <a:latin typeface="Times New Roman" panose="02020603050405020304" pitchFamily="18" charset="0"/>
                <a:cs typeface="Times New Roman" panose="02020603050405020304" pitchFamily="18" charset="0"/>
              </a:rPr>
              <a:t>nh thế n</a:t>
            </a:r>
            <a:r>
              <a:rPr lang="en-US" altLang="vi-VN" sz="3600" b="1" dirty="0">
                <a:latin typeface="Times New Roman" panose="02020603050405020304" pitchFamily="18" charset="0"/>
                <a:ea typeface="Times New Roman" panose="02020603050405020304" pitchFamily="18" charset="0"/>
              </a:rPr>
              <a:t>à</a:t>
            </a:r>
            <a:r>
              <a:rPr lang="en-US" altLang="vi-VN" sz="3600" b="1" dirty="0">
                <a:latin typeface="Times New Roman" panose="02020603050405020304" pitchFamily="18" charset="0"/>
                <a:cs typeface="Times New Roman" panose="02020603050405020304" pitchFamily="18" charset="0"/>
              </a:rPr>
              <a:t>o?</a:t>
            </a:r>
            <a:endParaRPr lang="en-US" altLang="vi-VN" sz="3600" b="1" dirty="0">
              <a:latin typeface="Times New Roman" panose="02020603050405020304" pitchFamily="18" charset="0"/>
              <a:cs typeface="Times New Roman" panose="02020603050405020304" pitchFamily="18" charset="0"/>
            </a:endParaRPr>
          </a:p>
          <a:p>
            <a:pPr eaLnBrk="1" hangingPunct="1"/>
            <a:endParaRPr lang="en-US" altLang="vi-VN" dirty="0"/>
          </a:p>
        </p:txBody>
      </p:sp>
      <p:sp>
        <p:nvSpPr>
          <p:cNvPr id="5124" name="Slide Number Placeholder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en-US" altLang="vi-VN" sz="1200" b="1" dirty="0">
                <a:solidFill>
                  <a:srgbClr val="898989"/>
                </a:solidFill>
                <a:latin typeface="Times New Roman" panose="02020603050405020304" pitchFamily="18" charset="0"/>
                <a:cs typeface="Arial" panose="020B0604020202020204" pitchFamily="34" charset="0"/>
              </a:rPr>
            </a:fld>
            <a:endParaRPr lang="en-US" altLang="vi-VN" sz="1200" b="1" dirty="0">
              <a:solidFill>
                <a:srgbClr val="898989"/>
              </a:solidFill>
              <a:latin typeface="Times New Roman" panose="02020603050405020304" pitchFamily="18" charset="0"/>
              <a:ea typeface="Arial" panose="020B0604020202020204" pitchFamily="34" charset="0"/>
              <a:cs typeface="Arial" panose="020B0604020202020204" pitchFamily="34" charset="0"/>
            </a:endParaRPr>
          </a:p>
        </p:txBody>
      </p:sp>
      <p:sp>
        <p:nvSpPr>
          <p:cNvPr id="5" name="Text Box 9"/>
          <p:cNvSpPr txBox="1"/>
          <p:nvPr/>
        </p:nvSpPr>
        <p:spPr>
          <a:xfrm>
            <a:off x="0" y="1371600"/>
            <a:ext cx="9296400" cy="23844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FF0000"/>
                </a:solidFill>
                <a:latin typeface="Times New Roman" panose="02020603050405020304" pitchFamily="18" charset="0"/>
                <a:cs typeface="Arial" panose="020B0604020202020204" pitchFamily="34" charset="0"/>
              </a:rPr>
              <a:t>1(</a:t>
            </a:r>
            <a:r>
              <a:rPr lang="en-US" altLang="vi-VN" sz="3600" b="1" dirty="0">
                <a:solidFill>
                  <a:srgbClr val="0000FF"/>
                </a:solidFill>
                <a:latin typeface="Times New Roman" panose="02020603050405020304" pitchFamily="18" charset="0"/>
                <a:cs typeface="Arial" panose="020B0604020202020204" pitchFamily="34" charset="0"/>
              </a:rPr>
              <a:t>Cậu bé học h</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nh lười biếng: (mỗi khi cầm sách, cậu chỉ đọc v</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i dòng l</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 chán, bỏ đi chơi. Viết chỉ nắn nót được mấy chữ đầu rồi nguệch ngoạc trông rất xấu</a:t>
            </a:r>
            <a:r>
              <a:rPr lang="en-US" altLang="vi-VN" sz="3600" b="1" dirty="0">
                <a:solidFill>
                  <a:srgbClr val="FF0000"/>
                </a:solidFill>
                <a:latin typeface="Times New Roman" panose="02020603050405020304" pitchFamily="18" charset="0"/>
                <a:cs typeface="Arial" panose="020B0604020202020204" pitchFamily="34" charset="0"/>
              </a:rPr>
              <a:t>).</a:t>
            </a:r>
            <a:endParaRPr lang="en-US" altLang="vi-VN" sz="3600" b="1" dirty="0">
              <a:solidFill>
                <a:srgbClr val="FF0000"/>
              </a:solidFill>
              <a:latin typeface="Times New Roman" panose="02020603050405020304" pitchFamily="18" charset="0"/>
              <a:ea typeface="Arial" panose="020B0604020202020204" pitchFamily="34" charset="0"/>
            </a:endParaRPr>
          </a:p>
        </p:txBody>
      </p:sp>
      <p:sp>
        <p:nvSpPr>
          <p:cNvPr id="6" name="Text Box 8"/>
          <p:cNvSpPr txBox="1"/>
          <p:nvPr/>
        </p:nvSpPr>
        <p:spPr>
          <a:xfrm>
            <a:off x="228600" y="3886200"/>
            <a:ext cx="77724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latin typeface="Times New Roman" panose="02020603050405020304" pitchFamily="18" charset="0"/>
                <a:cs typeface="Arial" panose="020B0604020202020204" pitchFamily="34" charset="0"/>
              </a:rPr>
              <a:t>2. Cậu bé thấy b</a:t>
            </a:r>
            <a:r>
              <a:rPr lang="en-US" altLang="vi-VN" sz="3600" b="1" dirty="0">
                <a:latin typeface="Times New Roman" panose="02020603050405020304" pitchFamily="18" charset="0"/>
                <a:ea typeface="Arial" panose="020B0604020202020204" pitchFamily="34" charset="0"/>
              </a:rPr>
              <a:t>à</a:t>
            </a:r>
            <a:r>
              <a:rPr lang="en-US" altLang="vi-VN" sz="3600" b="1" dirty="0">
                <a:latin typeface="Times New Roman" panose="02020603050405020304" pitchFamily="18" charset="0"/>
                <a:cs typeface="Arial" panose="020B0604020202020204" pitchFamily="34" charset="0"/>
              </a:rPr>
              <a:t> cụ đang l</a:t>
            </a:r>
            <a:r>
              <a:rPr lang="en-US" altLang="vi-VN" sz="3600" b="1" dirty="0">
                <a:latin typeface="Times New Roman" panose="02020603050405020304" pitchFamily="18" charset="0"/>
                <a:ea typeface="Arial" panose="020B0604020202020204" pitchFamily="34" charset="0"/>
              </a:rPr>
              <a:t>à</a:t>
            </a:r>
            <a:r>
              <a:rPr lang="en-US" altLang="vi-VN" sz="3600" b="1" dirty="0">
                <a:latin typeface="Times New Roman" panose="02020603050405020304" pitchFamily="18" charset="0"/>
                <a:cs typeface="Arial" panose="020B0604020202020204" pitchFamily="34" charset="0"/>
              </a:rPr>
              <a:t>m gì?</a:t>
            </a:r>
            <a:endParaRPr lang="en-US" altLang="vi-VN" sz="3600" b="1" dirty="0">
              <a:latin typeface="Times New Roman" panose="02020603050405020304" pitchFamily="18" charset="0"/>
              <a:ea typeface="Arial" panose="020B0604020202020204" pitchFamily="34" charset="0"/>
            </a:endParaRPr>
          </a:p>
        </p:txBody>
      </p:sp>
      <p:sp>
        <p:nvSpPr>
          <p:cNvPr id="7" name="Text Box 10"/>
          <p:cNvSpPr txBox="1"/>
          <p:nvPr/>
        </p:nvSpPr>
        <p:spPr>
          <a:xfrm>
            <a:off x="0" y="4724400"/>
            <a:ext cx="9144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FF0000"/>
                </a:solidFill>
                <a:latin typeface="Times New Roman" panose="02020603050405020304" pitchFamily="18" charset="0"/>
                <a:cs typeface="Arial" panose="020B0604020202020204" pitchFamily="34" charset="0"/>
              </a:rPr>
              <a:t>2(</a:t>
            </a:r>
            <a:r>
              <a:rPr lang="en-US" altLang="vi-VN" sz="3600" b="1" dirty="0">
                <a:solidFill>
                  <a:srgbClr val="0000FF"/>
                </a:solidFill>
                <a:latin typeface="Times New Roman" panose="02020603050405020304" pitchFamily="18" charset="0"/>
                <a:cs typeface="Arial" panose="020B0604020202020204" pitchFamily="34" charset="0"/>
              </a:rPr>
              <a:t>Cậu bé thấy b</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 cụ đang cầm thỏi sắt mải miết m</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i v</a:t>
            </a:r>
            <a:r>
              <a:rPr lang="en-US" altLang="vi-VN" sz="3600" b="1" dirty="0">
                <a:solidFill>
                  <a:srgbClr val="0000FF"/>
                </a:solidFill>
                <a:latin typeface="Times New Roman" panose="02020603050405020304" pitchFamily="18" charset="0"/>
                <a:ea typeface="Arial" panose="020B0604020202020204" pitchFamily="34" charset="0"/>
              </a:rPr>
              <a:t>à</a:t>
            </a:r>
            <a:r>
              <a:rPr lang="en-US" altLang="vi-VN" sz="3600" b="1" dirty="0">
                <a:solidFill>
                  <a:srgbClr val="0000FF"/>
                </a:solidFill>
                <a:latin typeface="Times New Roman" panose="02020603050405020304" pitchFamily="18" charset="0"/>
                <a:cs typeface="Arial" panose="020B0604020202020204" pitchFamily="34" charset="0"/>
              </a:rPr>
              <a:t>o tảng đá ven đường.</a:t>
            </a:r>
            <a:r>
              <a:rPr lang="en-US" altLang="vi-VN" sz="3600" b="1" dirty="0">
                <a:solidFill>
                  <a:srgbClr val="FF0000"/>
                </a:solidFill>
                <a:latin typeface="Times New Roman" panose="02020603050405020304" pitchFamily="18" charset="0"/>
                <a:cs typeface="Arial" panose="020B0604020202020204" pitchFamily="34" charset="0"/>
              </a:rPr>
              <a:t>)</a:t>
            </a:r>
            <a:endParaRPr lang="en-US" altLang="vi-VN" sz="3600" b="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charRg st="0" end="35"/>
                                            </p:txEl>
                                          </p:spTgt>
                                        </p:tgtEl>
                                        <p:attrNameLst>
                                          <p:attrName>style.visibility</p:attrName>
                                        </p:attrNameLst>
                                      </p:cBhvr>
                                      <p:to>
                                        <p:strVal val="visible"/>
                                      </p:to>
                                    </p:set>
                                    <p:animEffect transition="in" filter="blinds(horizontal)">
                                      <p:cBhvr>
                                        <p:cTn id="7" dur="500"/>
                                        <p:tgtEl>
                                          <p:spTgt spid="3">
                                            <p:txEl>
                                              <p:charRg st="0" end="3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sz="half" idx="2"/>
          </p:nvPr>
        </p:nvPicPr>
        <p:blipFill>
          <a:blip r:embed="rId1"/>
          <a:stretch>
            <a:fillRect/>
          </a:stretch>
        </p:blipFill>
        <p:spPr>
          <a:xfrm>
            <a:off x="0" y="0"/>
            <a:ext cx="9144000" cy="6781800"/>
          </a:xfrm>
          <a:prstGeom prst="rect">
            <a:avLst/>
          </a:prstGeom>
        </p:spPr>
      </p:pic>
      <p:sp>
        <p:nvSpPr>
          <p:cNvPr id="5" name="Text Box 6"/>
          <p:cNvSpPr>
            <a:spLocks noGrp="1"/>
          </p:cNvSpPr>
          <p:nvPr>
            <p:ph type="title"/>
          </p:nvPr>
        </p:nvSpPr>
        <p:spPr>
          <a:xfrm>
            <a:off x="-152400" y="914400"/>
            <a:ext cx="6705600" cy="646113"/>
          </a:xfrm>
        </p:spPr>
        <p:txBody>
          <a:bodyPr vert="horz" wrap="square" lIns="91440" tIns="45720" rIns="91440" bIns="45720" anchor="ctr">
            <a:spAutoFit/>
          </a:bodyPr>
          <a:p>
            <a:pPr eaLnBrk="1" hangingPunct="1">
              <a:spcBef>
                <a:spcPct val="50000"/>
              </a:spcBef>
            </a:pPr>
            <a:r>
              <a:rPr lang="en-US" altLang="vi-VN" sz="3600" b="1" dirty="0">
                <a:latin typeface="Times New Roman" panose="02020603050405020304" pitchFamily="18" charset="0"/>
                <a:cs typeface="Times New Roman" panose="02020603050405020304" pitchFamily="18" charset="0"/>
              </a:rPr>
              <a:t>3.B</a:t>
            </a:r>
            <a:r>
              <a:rPr lang="en-US" altLang="vi-VN" sz="3600" b="1" dirty="0">
                <a:latin typeface="Times New Roman" panose="02020603050405020304" pitchFamily="18" charset="0"/>
                <a:ea typeface="Times New Roman" panose="02020603050405020304" pitchFamily="18" charset="0"/>
              </a:rPr>
              <a:t>à</a:t>
            </a:r>
            <a:r>
              <a:rPr lang="en-US" altLang="vi-VN" sz="3600" b="1" dirty="0">
                <a:latin typeface="Times New Roman" panose="02020603050405020304" pitchFamily="18" charset="0"/>
                <a:cs typeface="Times New Roman" panose="02020603050405020304" pitchFamily="18" charset="0"/>
              </a:rPr>
              <a:t> cụ giảng giải như thế n</a:t>
            </a:r>
            <a:r>
              <a:rPr lang="en-US" altLang="vi-VN" sz="3600" b="1" dirty="0">
                <a:latin typeface="Times New Roman" panose="02020603050405020304" pitchFamily="18" charset="0"/>
                <a:ea typeface="Times New Roman" panose="02020603050405020304" pitchFamily="18" charset="0"/>
              </a:rPr>
              <a:t>à</a:t>
            </a:r>
            <a:r>
              <a:rPr lang="en-US" altLang="vi-VN" sz="3600" b="1" dirty="0">
                <a:latin typeface="Times New Roman" panose="02020603050405020304" pitchFamily="18" charset="0"/>
                <a:cs typeface="Times New Roman" panose="02020603050405020304" pitchFamily="18" charset="0"/>
              </a:rPr>
              <a:t>o?</a:t>
            </a:r>
            <a:endParaRPr lang="en-US" altLang="vi-VN" sz="36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52400" y="1676400"/>
            <a:ext cx="9296400" cy="2133600"/>
          </a:xfrm>
        </p:spPr>
        <p:txBody>
          <a:bodyPr vert="horz" wrap="square" lIns="91440" tIns="45720" rIns="91440" bIns="45720" numCol="1" rtlCol="0" anchor="t" anchorCtr="0" compatLnSpc="1"/>
          <a:p>
            <a:pPr eaLnBrk="1" hangingPunct="1">
              <a:lnSpc>
                <a:spcPct val="90000"/>
              </a:lnSpc>
              <a:buNone/>
            </a:pPr>
            <a:r>
              <a:rPr sz="3600" b="1" dirty="0">
                <a:solidFill>
                  <a:srgbClr val="0033CC"/>
                </a:solidFill>
                <a:latin typeface="Times New Roman" panose="02020603050405020304" pitchFamily="18" charset="0"/>
                <a:cs typeface="Times New Roman" panose="02020603050405020304" pitchFamily="18" charset="0"/>
              </a:rPr>
              <a:t>   B</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 cụ giảng giải: </a:t>
            </a:r>
            <a:r>
              <a:rPr sz="3600" b="1" dirty="0">
                <a:solidFill>
                  <a:srgbClr val="FF0000"/>
                </a:solidFill>
                <a:latin typeface="Times New Roman" panose="02020603050405020304" pitchFamily="18" charset="0"/>
                <a:cs typeface="Times New Roman" panose="02020603050405020304" pitchFamily="18" charset="0"/>
              </a:rPr>
              <a:t>3 (</a:t>
            </a:r>
            <a:r>
              <a:rPr sz="3600" b="1" dirty="0">
                <a:solidFill>
                  <a:srgbClr val="0033CC"/>
                </a:solidFill>
                <a:latin typeface="Times New Roman" panose="02020603050405020304" pitchFamily="18" charset="0"/>
                <a:cs typeface="Times New Roman" panose="02020603050405020304" pitchFamily="18" charset="0"/>
              </a:rPr>
              <a:t>Mỗi ng</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y m</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i thỏi sắt nhỏ đi một tí sẽ có ng</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y nó th</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nh kim, giống như cháu đi học, mỗi  ng</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y cháu học một ít sẽ có ng</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y cháu th</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nh t</a:t>
            </a:r>
            <a:r>
              <a:rPr sz="3600" b="1" dirty="0">
                <a:solidFill>
                  <a:srgbClr val="0033CC"/>
                </a:solidFill>
                <a:latin typeface="Times New Roman" panose="02020603050405020304" pitchFamily="18" charset="0"/>
                <a:ea typeface="Times New Roman" panose="02020603050405020304" pitchFamily="18" charset="0"/>
              </a:rPr>
              <a:t>à</a:t>
            </a:r>
            <a:r>
              <a:rPr sz="3600" b="1" dirty="0">
                <a:solidFill>
                  <a:srgbClr val="0033CC"/>
                </a:solidFill>
                <a:latin typeface="Times New Roman" panose="02020603050405020304" pitchFamily="18" charset="0"/>
                <a:cs typeface="Times New Roman" panose="02020603050405020304" pitchFamily="18" charset="0"/>
              </a:rPr>
              <a:t>i.</a:t>
            </a:r>
            <a:r>
              <a:rPr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0033CC"/>
              </a:solidFill>
              <a:latin typeface="Times New Roman" panose="02020603050405020304" pitchFamily="18" charset="0"/>
              <a:cs typeface="Times New Roman" panose="02020603050405020304" pitchFamily="18" charset="0"/>
            </a:endParaRPr>
          </a:p>
          <a:p>
            <a:pPr eaLnBrk="1" hangingPunct="1">
              <a:lnSpc>
                <a:spcPct val="90000"/>
              </a:lnSpc>
            </a:pPr>
            <a:endParaRPr dirty="0"/>
          </a:p>
        </p:txBody>
      </p:sp>
      <p:sp>
        <p:nvSpPr>
          <p:cNvPr id="6148" name="Slide Number Placeholder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en-US" altLang="vi-VN" sz="1200" b="1" dirty="0">
                <a:solidFill>
                  <a:srgbClr val="898989"/>
                </a:solidFill>
                <a:latin typeface="Times New Roman" panose="02020603050405020304" pitchFamily="18" charset="0"/>
                <a:cs typeface="Arial" panose="020B0604020202020204" pitchFamily="34" charset="0"/>
              </a:rPr>
            </a:fld>
            <a:endParaRPr lang="en-US" altLang="vi-VN" sz="1200" b="1" dirty="0">
              <a:solidFill>
                <a:srgbClr val="898989"/>
              </a:solidFill>
              <a:latin typeface="Times New Roman" panose="02020603050405020304" pitchFamily="18" charset="0"/>
              <a:ea typeface="Arial" panose="020B0604020202020204" pitchFamily="34" charset="0"/>
              <a:cs typeface="Arial" panose="020B0604020202020204" pitchFamily="34" charset="0"/>
            </a:endParaRPr>
          </a:p>
        </p:txBody>
      </p:sp>
      <p:sp>
        <p:nvSpPr>
          <p:cNvPr id="8" name="Rectangle 7"/>
          <p:cNvSpPr/>
          <p:nvPr/>
        </p:nvSpPr>
        <p:spPr>
          <a:xfrm>
            <a:off x="0" y="3962400"/>
            <a:ext cx="91440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latin typeface="Times New Roman" panose="02020603050405020304" pitchFamily="18" charset="0"/>
                <a:cs typeface="Arial" panose="020B0604020202020204" pitchFamily="34" charset="0"/>
              </a:rPr>
              <a:t>4.Đến lúc n</a:t>
            </a:r>
            <a:r>
              <a:rPr lang="en-US" altLang="vi-VN" sz="3600" b="1" dirty="0">
                <a:latin typeface="Times New Roman" panose="02020603050405020304" pitchFamily="18" charset="0"/>
                <a:ea typeface="Arial" panose="020B0604020202020204" pitchFamily="34" charset="0"/>
              </a:rPr>
              <a:t>à</a:t>
            </a:r>
            <a:r>
              <a:rPr lang="en-US" altLang="vi-VN" sz="3600" b="1" dirty="0">
                <a:latin typeface="Times New Roman" panose="02020603050405020304" pitchFamily="18" charset="0"/>
                <a:cs typeface="Arial" panose="020B0604020202020204" pitchFamily="34" charset="0"/>
              </a:rPr>
              <a:t>y, cậu bé có tin lời b</a:t>
            </a:r>
            <a:r>
              <a:rPr lang="en-US" altLang="vi-VN" sz="3600" b="1" dirty="0">
                <a:latin typeface="Times New Roman" panose="02020603050405020304" pitchFamily="18" charset="0"/>
                <a:ea typeface="Arial" panose="020B0604020202020204" pitchFamily="34" charset="0"/>
              </a:rPr>
              <a:t>à</a:t>
            </a:r>
            <a:r>
              <a:rPr lang="en-US" altLang="vi-VN" sz="3600" b="1" dirty="0">
                <a:latin typeface="Times New Roman" panose="02020603050405020304" pitchFamily="18" charset="0"/>
                <a:cs typeface="Arial" panose="020B0604020202020204" pitchFamily="34" charset="0"/>
              </a:rPr>
              <a:t> cụ không?</a:t>
            </a:r>
            <a:endParaRPr lang="en-US" altLang="vi-VN" sz="3600" b="1" dirty="0">
              <a:latin typeface="Times New Roman" panose="02020603050405020304" pitchFamily="18" charset="0"/>
              <a:ea typeface="Arial" panose="020B0604020202020204" pitchFamily="34" charset="0"/>
            </a:endParaRPr>
          </a:p>
        </p:txBody>
      </p:sp>
      <p:sp>
        <p:nvSpPr>
          <p:cNvPr id="9" name="Text Box 9"/>
          <p:cNvSpPr txBox="1"/>
          <p:nvPr/>
        </p:nvSpPr>
        <p:spPr>
          <a:xfrm>
            <a:off x="228600" y="4724400"/>
            <a:ext cx="87630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0033CC"/>
                </a:solidFill>
                <a:latin typeface="Times New Roman" panose="02020603050405020304" pitchFamily="18" charset="0"/>
                <a:cs typeface="Arial" panose="020B0604020202020204" pitchFamily="34" charset="0"/>
              </a:rPr>
              <a:t>Cậu bé hiểu ra. </a:t>
            </a:r>
            <a:endParaRPr lang="en-US" altLang="vi-VN" sz="3600" b="1" dirty="0">
              <a:solidFill>
                <a:srgbClr val="0033CC"/>
              </a:solidFill>
              <a:latin typeface="Times New Roman" panose="02020603050405020304" pitchFamily="18" charset="0"/>
              <a:ea typeface="Arial" panose="020B0604020202020204" pitchFamily="34" charset="0"/>
            </a:endParaRPr>
          </a:p>
        </p:txBody>
      </p:sp>
      <p:sp>
        <p:nvSpPr>
          <p:cNvPr id="11" name="Rectangle 10"/>
          <p:cNvSpPr/>
          <p:nvPr/>
        </p:nvSpPr>
        <p:spPr>
          <a:xfrm>
            <a:off x="313055" y="5447030"/>
            <a:ext cx="7848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3600" b="1" dirty="0">
                <a:solidFill>
                  <a:srgbClr val="0033CC"/>
                </a:solidFill>
                <a:latin typeface="Times New Roman" panose="02020603050405020304" pitchFamily="18" charset="0"/>
                <a:cs typeface="Arial" panose="020B0604020202020204" pitchFamily="34" charset="0"/>
              </a:rPr>
              <a:t>Quay về nh</a:t>
            </a:r>
            <a:r>
              <a:rPr lang="en-US" altLang="vi-VN" sz="3600" b="1" dirty="0">
                <a:solidFill>
                  <a:srgbClr val="0033CC"/>
                </a:solidFill>
                <a:latin typeface="Times New Roman" panose="02020603050405020304" pitchFamily="18" charset="0"/>
                <a:ea typeface="Arial" panose="020B0604020202020204" pitchFamily="34" charset="0"/>
              </a:rPr>
              <a:t>à</a:t>
            </a:r>
            <a:r>
              <a:rPr lang="en-US" altLang="vi-VN" sz="3600" b="1" dirty="0">
                <a:solidFill>
                  <a:srgbClr val="0033CC"/>
                </a:solidFill>
                <a:latin typeface="Times New Roman" panose="02020603050405020304" pitchFamily="18" charset="0"/>
                <a:cs typeface="Arial" panose="020B0604020202020204" pitchFamily="34" charset="0"/>
              </a:rPr>
              <a:t> học b</a:t>
            </a:r>
            <a:r>
              <a:rPr lang="en-US" altLang="vi-VN" sz="3600" b="1" dirty="0">
                <a:solidFill>
                  <a:srgbClr val="0033CC"/>
                </a:solidFill>
                <a:latin typeface="Times New Roman" panose="02020603050405020304" pitchFamily="18" charset="0"/>
                <a:ea typeface="Arial" panose="020B0604020202020204" pitchFamily="34" charset="0"/>
              </a:rPr>
              <a:t>à</a:t>
            </a:r>
            <a:r>
              <a:rPr lang="en-US" altLang="vi-VN" sz="3600" b="1" dirty="0">
                <a:solidFill>
                  <a:srgbClr val="0033CC"/>
                </a:solidFill>
                <a:latin typeface="Times New Roman" panose="02020603050405020304" pitchFamily="18" charset="0"/>
                <a:cs typeface="Arial" panose="020B0604020202020204" pitchFamily="34" charset="0"/>
              </a:rPr>
              <a:t>i.</a:t>
            </a:r>
            <a:endParaRPr lang="en-US" altLang="vi-VN" sz="3600" b="1" dirty="0">
              <a:solidFill>
                <a:srgbClr val="0033CC"/>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charRg st="0" end="162"/>
                                            </p:txEl>
                                          </p:spTgt>
                                        </p:tgtEl>
                                        <p:attrNameLst>
                                          <p:attrName>style.visibility</p:attrName>
                                        </p:attrNameLst>
                                      </p:cBhvr>
                                      <p:to>
                                        <p:strVal val="visible"/>
                                      </p:to>
                                    </p:set>
                                    <p:animEffect transition="in" filter="blinds(horizontal)">
                                      <p:cBhvr>
                                        <p:cTn id="17" dur="500"/>
                                        <p:tgtEl>
                                          <p:spTgt spid="3">
                                            <p:txEl>
                                              <p:charRg st="0"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build="p"/>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sz="half" idx="2"/>
          </p:nvPr>
        </p:nvPicPr>
        <p:blipFill>
          <a:blip r:embed="rId1"/>
          <a:stretch>
            <a:fillRect/>
          </a:stretch>
        </p:blipFill>
        <p:spPr>
          <a:xfrm>
            <a:off x="0" y="0"/>
            <a:ext cx="9144000" cy="6781800"/>
          </a:xfrm>
          <a:prstGeom prst="rect">
            <a:avLst/>
          </a:prstGeom>
        </p:spPr>
      </p:pic>
      <p:sp>
        <p:nvSpPr>
          <p:cNvPr id="8194" name="Slide Number Placeholder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en-US" altLang="vi-VN" sz="1200" b="1" dirty="0">
                <a:solidFill>
                  <a:srgbClr val="898989"/>
                </a:solidFill>
                <a:latin typeface="Times New Roman" panose="02020603050405020304" pitchFamily="18" charset="0"/>
                <a:cs typeface="Arial" panose="020B0604020202020204" pitchFamily="34" charset="0"/>
              </a:rPr>
            </a:fld>
            <a:endParaRPr lang="en-US" altLang="vi-VN" sz="1200" b="1" dirty="0">
              <a:solidFill>
                <a:srgbClr val="898989"/>
              </a:solidFill>
              <a:latin typeface="Times New Roman" panose="02020603050405020304" pitchFamily="18" charset="0"/>
              <a:ea typeface="Arial" panose="020B0604020202020204" pitchFamily="34" charset="0"/>
              <a:cs typeface="Arial" panose="020B0604020202020204" pitchFamily="34" charset="0"/>
            </a:endParaRPr>
          </a:p>
        </p:txBody>
      </p:sp>
      <p:sp>
        <p:nvSpPr>
          <p:cNvPr id="5" name="Text Box 10"/>
          <p:cNvSpPr>
            <a:spLocks noGrp="1"/>
          </p:cNvSpPr>
          <p:nvPr>
            <p:ph type="title"/>
          </p:nvPr>
        </p:nvSpPr>
        <p:spPr>
          <a:xfrm>
            <a:off x="457200" y="495300"/>
            <a:ext cx="8229600" cy="582613"/>
          </a:xfrm>
        </p:spPr>
        <p:txBody>
          <a:bodyPr vert="horz" wrap="square" lIns="91440" tIns="45720" rIns="91440" bIns="45720" anchor="ctr">
            <a:spAutoFit/>
          </a:bodyPr>
          <a:p>
            <a:pPr eaLnBrk="1" hangingPunct="1">
              <a:spcBef>
                <a:spcPct val="50000"/>
              </a:spcBef>
            </a:pPr>
            <a:r>
              <a:rPr lang="en-US" altLang="vi-VN" sz="3600" b="1" dirty="0">
                <a:latin typeface="Times New Roman" panose="02020603050405020304" pitchFamily="18" charset="0"/>
                <a:cs typeface="Times New Roman" panose="02020603050405020304" pitchFamily="18" charset="0"/>
              </a:rPr>
              <a:t>5.Câu chuyện n</a:t>
            </a:r>
            <a:r>
              <a:rPr lang="en-US" altLang="vi-VN" sz="3600" b="1" dirty="0">
                <a:latin typeface="Times New Roman" panose="02020603050405020304" pitchFamily="18" charset="0"/>
                <a:ea typeface="Times New Roman" panose="02020603050405020304" pitchFamily="18" charset="0"/>
              </a:rPr>
              <a:t>à</a:t>
            </a:r>
            <a:r>
              <a:rPr lang="en-US" altLang="vi-VN" sz="3600" b="1" dirty="0">
                <a:latin typeface="Times New Roman" panose="02020603050405020304" pitchFamily="18" charset="0"/>
                <a:cs typeface="Times New Roman" panose="02020603050405020304" pitchFamily="18" charset="0"/>
              </a:rPr>
              <a:t>y khuyên em điều gì?</a:t>
            </a:r>
            <a:endParaRPr lang="en-US" altLang="vi-VN" sz="3600" b="1" dirty="0">
              <a:latin typeface="Times New Roman" panose="02020603050405020304" pitchFamily="18" charset="0"/>
              <a:ea typeface="Times New Roman" panose="02020603050405020304" pitchFamily="18" charset="0"/>
            </a:endParaRPr>
          </a:p>
        </p:txBody>
      </p:sp>
      <p:sp>
        <p:nvSpPr>
          <p:cNvPr id="6" name="Text Box 11"/>
          <p:cNvSpPr>
            <a:spLocks noGrp="1"/>
          </p:cNvSpPr>
          <p:nvPr>
            <p:ph sz="half" idx="1"/>
          </p:nvPr>
        </p:nvSpPr>
        <p:spPr/>
        <p:txBody>
          <a:bodyPr vert="horz" wrap="square" lIns="91440" tIns="45720" rIns="91440" bIns="45720" anchor="t">
            <a:spAutoFit/>
          </a:bodyPr>
          <a:p>
            <a:pPr eaLnBrk="1" hangingPunct="1">
              <a:spcBef>
                <a:spcPct val="50000"/>
              </a:spcBef>
            </a:pPr>
            <a:r>
              <a:rPr lang="en-US" altLang="vi-VN" sz="3600" b="1" dirty="0">
                <a:solidFill>
                  <a:srgbClr val="1508B8"/>
                </a:solidFill>
                <a:latin typeface="Times New Roman" panose="02020603050405020304" pitchFamily="18" charset="0"/>
                <a:cs typeface="Times New Roman" panose="02020603050405020304" pitchFamily="18" charset="0"/>
              </a:rPr>
              <a:t>Cần kiên trì, nhẫn nại chăm chỉ học tập, không ngại khó, ngại khổ.</a:t>
            </a:r>
            <a:endParaRPr lang="en-US" altLang="vi-VN" sz="3600" b="1" dirty="0">
              <a:solidFill>
                <a:srgbClr val="1508B8"/>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6360" y="435610"/>
            <a:ext cx="9196705" cy="6258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7" name="Picture 7" descr="t3"/>
          <p:cNvPicPr>
            <a:picLocks noChangeAspect="1"/>
          </p:cNvPicPr>
          <p:nvPr/>
        </p:nvPicPr>
        <p:blipFill>
          <a:blip r:embed="rId1"/>
          <a:srcRect t="14445"/>
          <a:stretch>
            <a:fillRect/>
          </a:stretch>
        </p:blipFill>
        <p:spPr>
          <a:xfrm>
            <a:off x="3657600" y="0"/>
            <a:ext cx="5486400" cy="6858000"/>
          </a:xfrm>
          <a:prstGeom prst="rect">
            <a:avLst/>
          </a:prstGeom>
          <a:noFill/>
          <a:ln w="9525">
            <a:noFill/>
          </a:ln>
        </p:spPr>
      </p:pic>
      <p:pic>
        <p:nvPicPr>
          <p:cNvPr id="40969" name="Picture 9" descr="t3"/>
          <p:cNvPicPr>
            <a:picLocks noChangeAspect="1"/>
          </p:cNvPicPr>
          <p:nvPr/>
        </p:nvPicPr>
        <p:blipFill>
          <a:blip r:embed="rId1">
            <a:clrChange>
              <a:clrFrom>
                <a:srgbClr val="FFFFFF"/>
              </a:clrFrom>
              <a:clrTo>
                <a:srgbClr val="FFFFFF">
                  <a:alpha val="0"/>
                </a:srgbClr>
              </a:clrTo>
            </a:clrChange>
          </a:blip>
          <a:srcRect l="45833" t="20149" r="5556" b="51332"/>
          <a:stretch>
            <a:fillRect/>
          </a:stretch>
        </p:blipFill>
        <p:spPr>
          <a:xfrm>
            <a:off x="0" y="4572000"/>
            <a:ext cx="2667000" cy="2286000"/>
          </a:xfrm>
          <a:prstGeom prst="rect">
            <a:avLst/>
          </a:prstGeom>
          <a:noFill/>
          <a:ln w="9525">
            <a:noFill/>
          </a:ln>
        </p:spPr>
      </p:pic>
      <p:sp>
        <p:nvSpPr>
          <p:cNvPr id="40970" name="AutoShape 10"/>
          <p:cNvSpPr/>
          <p:nvPr/>
        </p:nvSpPr>
        <p:spPr>
          <a:xfrm>
            <a:off x="0" y="304800"/>
            <a:ext cx="4038600" cy="3581400"/>
          </a:xfrm>
          <a:prstGeom prst="cloudCallout">
            <a:avLst>
              <a:gd name="adj1" fmla="val 11778"/>
              <a:gd name="adj2" fmla="val 96056"/>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sz="5400" dirty="0">
                <a:solidFill>
                  <a:schemeClr val="accent2"/>
                </a:solidFill>
                <a:latin typeface="Times New Roman" panose="02020603050405020304" pitchFamily="18" charset="0"/>
                <a:cs typeface="Times New Roman" panose="02020603050405020304" pitchFamily="18" charset="0"/>
              </a:rPr>
              <a:t>Em l</a:t>
            </a:r>
            <a:r>
              <a:rPr sz="5400" dirty="0">
                <a:solidFill>
                  <a:schemeClr val="accent2"/>
                </a:solidFill>
                <a:latin typeface="Times New Roman" panose="02020603050405020304" pitchFamily="18" charset="0"/>
                <a:ea typeface="Times New Roman" panose="02020603050405020304" pitchFamily="18" charset="0"/>
              </a:rPr>
              <a:t>à</a:t>
            </a:r>
            <a:r>
              <a:rPr sz="5400" dirty="0">
                <a:solidFill>
                  <a:schemeClr val="accent2"/>
                </a:solidFill>
                <a:latin typeface="Times New Roman" panose="02020603050405020304" pitchFamily="18" charset="0"/>
                <a:cs typeface="Times New Roman" panose="02020603050405020304" pitchFamily="18" charset="0"/>
              </a:rPr>
              <a:t> học sinh</a:t>
            </a:r>
            <a:endParaRPr sz="5400"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linds(horizontal)">
                                      <p:cBhvr>
                                        <p:cTn id="7" dur="500"/>
                                        <p:tgtEl>
                                          <p:spTgt spid="4096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0969"/>
                                        </p:tgtEl>
                                        <p:attrNameLst>
                                          <p:attrName>style.visibility</p:attrName>
                                        </p:attrNameLst>
                                      </p:cBhvr>
                                      <p:to>
                                        <p:strVal val="visible"/>
                                      </p:to>
                                    </p:set>
                                    <p:animEffect transition="in" filter="wedge">
                                      <p:cBhvr>
                                        <p:cTn id="12" dur="2000"/>
                                        <p:tgtEl>
                                          <p:spTgt spid="4096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0970"/>
                                        </p:tgtEl>
                                        <p:attrNameLst>
                                          <p:attrName>style.visibility</p:attrName>
                                        </p:attrNameLst>
                                      </p:cBhvr>
                                      <p:to>
                                        <p:strVal val="visible"/>
                                      </p:to>
                                    </p:set>
                                    <p:animEffect transition="in" filter="wedge">
                                      <p:cBhvr>
                                        <p:cTn id="15" dur="2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4" descr="T1 t4"/>
          <p:cNvPicPr>
            <a:picLocks noChangeAspect="1" noChangeArrowheads="1"/>
          </p:cNvPicPr>
          <p:nvPr/>
        </p:nvPicPr>
        <p:blipFill>
          <a:blip r:embed="rId1"/>
          <a:srcRect t="2222"/>
          <a:stretch>
            <a:fillRect/>
          </a:stretch>
        </p:blipFill>
        <p:spPr bwMode="auto">
          <a:xfrm>
            <a:off x="0" y="0"/>
            <a:ext cx="9144000" cy="6858000"/>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635" y="635"/>
            <a:ext cx="9082405" cy="677989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122"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200" dirty="0">
                <a:solidFill>
                  <a:srgbClr val="898989"/>
                </a:solidFill>
              </a:rPr>
            </a:fld>
            <a:endParaRPr lang="en-US" sz="1200" dirty="0">
              <a:solidFill>
                <a:srgbClr val="898989"/>
              </a:solidFill>
            </a:endParaRPr>
          </a:p>
        </p:txBody>
      </p:sp>
      <p:sp>
        <p:nvSpPr>
          <p:cNvPr id="5123" name="TextBox 4"/>
          <p:cNvSpPr txBox="1"/>
          <p:nvPr/>
        </p:nvSpPr>
        <p:spPr>
          <a:xfrm>
            <a:off x="1028700" y="1685290"/>
            <a:ext cx="7086600" cy="2124075"/>
          </a:xfrm>
          <a:prstGeom prst="rect">
            <a:avLst/>
          </a:prstGeom>
          <a:noFill/>
          <a:ln w="9525">
            <a:noFill/>
          </a:ln>
        </p:spPr>
        <p:txBody>
          <a:bodyPr>
            <a:spAutoFit/>
          </a:bodyPr>
          <a:p>
            <a:pPr algn="ctr"/>
            <a:r>
              <a:rPr sz="6600" dirty="0">
                <a:latin typeface="Times New Roman" panose="02020603050405020304" pitchFamily="18" charset="0"/>
              </a:rPr>
              <a:t>Có công mài sắt, có ngày nên kim</a:t>
            </a:r>
            <a:endParaRPr sz="6600" dirty="0">
              <a:latin typeface="Times New Roman" panose="02020603050405020304" pitchFamily="18" charset="0"/>
            </a:endParaRPr>
          </a:p>
        </p:txBody>
      </p:sp>
      <p:sp>
        <p:nvSpPr>
          <p:cNvPr id="4100" name="TextBox 5"/>
          <p:cNvSpPr txBox="1"/>
          <p:nvPr/>
        </p:nvSpPr>
        <p:spPr>
          <a:xfrm>
            <a:off x="2851785" y="4050030"/>
            <a:ext cx="3200400" cy="1016000"/>
          </a:xfrm>
          <a:prstGeom prst="rect">
            <a:avLst/>
          </a:prstGeom>
          <a:noFill/>
          <a:ln w="9525">
            <a:noFill/>
          </a:ln>
        </p:spPr>
        <p:txBody>
          <a:bodyPr>
            <a:spAutoFit/>
          </a:bodyPr>
          <a:p>
            <a:r>
              <a:rPr sz="6000" dirty="0">
                <a:solidFill>
                  <a:srgbClr val="FF0000"/>
                </a:solidFill>
                <a:latin typeface="Times New Roman" panose="02020603050405020304" pitchFamily="18" charset="0"/>
              </a:rPr>
              <a:t>SGK/ 4</a:t>
            </a:r>
            <a:endParaRPr sz="60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sz="half" idx="2"/>
          </p:nvPr>
        </p:nvPicPr>
        <p:blipFill>
          <a:blip r:embed="rId1"/>
          <a:stretch>
            <a:fillRect/>
          </a:stretch>
        </p:blipFill>
        <p:spPr>
          <a:xfrm>
            <a:off x="0" y="0"/>
            <a:ext cx="9144000" cy="6781800"/>
          </a:xfrm>
          <a:prstGeom prst="rect">
            <a:avLst/>
          </a:prstGeom>
        </p:spPr>
      </p:pic>
      <p:sp>
        <p:nvSpPr>
          <p:cNvPr id="29698" name="Slide Number Placeholder 5"/>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600" dirty="0">
                <a:solidFill>
                  <a:srgbClr val="7B9899"/>
                </a:solidFill>
              </a:rPr>
            </a:fld>
            <a:endParaRPr lang="en-US" sz="1600" dirty="0">
              <a:solidFill>
                <a:srgbClr val="7B9899"/>
              </a:solidFill>
            </a:endParaRPr>
          </a:p>
        </p:txBody>
      </p:sp>
      <p:sp>
        <p:nvSpPr>
          <p:cNvPr id="29699" name="Rectangle 5"/>
          <p:cNvSpPr/>
          <p:nvPr/>
        </p:nvSpPr>
        <p:spPr>
          <a:xfrm>
            <a:off x="381000" y="304800"/>
            <a:ext cx="2819400" cy="144780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dirty="0">
                <a:solidFill>
                  <a:srgbClr val="FF0000"/>
                </a:solidFill>
                <a:latin typeface="Times New Roman" panose="02020603050405020304" pitchFamily="18" charset="0"/>
              </a:rPr>
              <a:t> </a:t>
            </a:r>
            <a:r>
              <a:rPr sz="3600" dirty="0">
                <a:solidFill>
                  <a:srgbClr val="FF0000"/>
                </a:solidFill>
                <a:latin typeface="Times New Roman" panose="02020603050405020304" pitchFamily="18" charset="0"/>
              </a:rPr>
              <a:t>Người </a:t>
            </a:r>
            <a:endParaRPr sz="3600" dirty="0">
              <a:solidFill>
                <a:srgbClr val="FF0000"/>
              </a:solidFill>
              <a:latin typeface="Times New Roman" panose="02020603050405020304" pitchFamily="18" charset="0"/>
            </a:endParaRPr>
          </a:p>
          <a:p>
            <a:pPr algn="ctr"/>
            <a:r>
              <a:rPr sz="3600" dirty="0">
                <a:solidFill>
                  <a:srgbClr val="FF0000"/>
                </a:solidFill>
                <a:latin typeface="Times New Roman" panose="02020603050405020304" pitchFamily="18" charset="0"/>
              </a:rPr>
              <a:t>dẫn truyện</a:t>
            </a:r>
            <a:endParaRPr sz="3600" dirty="0">
              <a:solidFill>
                <a:srgbClr val="FF0000"/>
              </a:solidFill>
              <a:latin typeface="Times New Roman" panose="02020603050405020304" pitchFamily="18" charset="0"/>
            </a:endParaRPr>
          </a:p>
        </p:txBody>
      </p:sp>
      <p:sp>
        <p:nvSpPr>
          <p:cNvPr id="29700" name="Rectangle 6"/>
          <p:cNvSpPr/>
          <p:nvPr/>
        </p:nvSpPr>
        <p:spPr>
          <a:xfrm>
            <a:off x="415290" y="2514600"/>
            <a:ext cx="2819400" cy="137160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sz="3600" dirty="0">
                <a:solidFill>
                  <a:srgbClr val="FF0000"/>
                </a:solidFill>
                <a:latin typeface="Times New Roman" panose="02020603050405020304" pitchFamily="18" charset="0"/>
              </a:rPr>
              <a:t>Lời cậu bé</a:t>
            </a:r>
            <a:endParaRPr sz="3600" dirty="0">
              <a:solidFill>
                <a:srgbClr val="FF0000"/>
              </a:solidFill>
              <a:latin typeface="Times New Roman" panose="02020603050405020304" pitchFamily="18" charset="0"/>
            </a:endParaRPr>
          </a:p>
        </p:txBody>
      </p:sp>
      <p:sp>
        <p:nvSpPr>
          <p:cNvPr id="29701" name="Rectangle 7"/>
          <p:cNvSpPr/>
          <p:nvPr/>
        </p:nvSpPr>
        <p:spPr>
          <a:xfrm>
            <a:off x="415290" y="4953000"/>
            <a:ext cx="2819400" cy="144780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sz="3600" dirty="0">
                <a:solidFill>
                  <a:srgbClr val="FF0000"/>
                </a:solidFill>
                <a:latin typeface="Times New Roman" panose="02020603050405020304" pitchFamily="18" charset="0"/>
              </a:rPr>
              <a:t>Lời bà cụ</a:t>
            </a:r>
            <a:endParaRPr sz="3600" dirty="0">
              <a:solidFill>
                <a:srgbClr val="FF0000"/>
              </a:solidFill>
              <a:latin typeface="Times New Roman" panose="02020603050405020304" pitchFamily="18" charset="0"/>
            </a:endParaRPr>
          </a:p>
        </p:txBody>
      </p:sp>
      <p:sp>
        <p:nvSpPr>
          <p:cNvPr id="29702" name="Oval 8"/>
          <p:cNvSpPr/>
          <p:nvPr/>
        </p:nvSpPr>
        <p:spPr>
          <a:xfrm>
            <a:off x="5046345" y="228600"/>
            <a:ext cx="3124200" cy="1828800"/>
          </a:xfrm>
          <a:prstGeom prst="ellipse">
            <a:avLst/>
          </a:prstGeom>
          <a:solidFill>
            <a:srgbClr val="E3CBED"/>
          </a:solidFill>
          <a:ln w="9525" cap="flat" cmpd="sng">
            <a:solidFill>
              <a:schemeClr val="tx1"/>
            </a:solidFill>
            <a:prstDash val="solid"/>
            <a:headEnd type="none" w="med" len="med"/>
            <a:tailEnd type="none" w="med" len="med"/>
          </a:ln>
        </p:spPr>
        <p:txBody>
          <a:bodyPr wrap="none" anchor="ctr"/>
          <a:p>
            <a:pPr algn="ctr"/>
            <a:r>
              <a:rPr sz="3600" dirty="0">
                <a:solidFill>
                  <a:srgbClr val="002060"/>
                </a:solidFill>
                <a:latin typeface="Times New Roman" panose="02020603050405020304" pitchFamily="18" charset="0"/>
              </a:rPr>
              <a:t>ôn tồn, </a:t>
            </a:r>
            <a:endParaRPr sz="3600" dirty="0">
              <a:solidFill>
                <a:srgbClr val="002060"/>
              </a:solidFill>
              <a:latin typeface="Times New Roman" panose="02020603050405020304" pitchFamily="18" charset="0"/>
            </a:endParaRPr>
          </a:p>
          <a:p>
            <a:pPr algn="ctr"/>
            <a:r>
              <a:rPr sz="3600" dirty="0">
                <a:solidFill>
                  <a:srgbClr val="002060"/>
                </a:solidFill>
                <a:latin typeface="Times New Roman" panose="02020603050405020304" pitchFamily="18" charset="0"/>
              </a:rPr>
              <a:t>hiền hậu</a:t>
            </a:r>
            <a:endParaRPr sz="3600" dirty="0">
              <a:solidFill>
                <a:srgbClr val="002060"/>
              </a:solidFill>
              <a:latin typeface="Times New Roman" panose="02020603050405020304" pitchFamily="18" charset="0"/>
            </a:endParaRPr>
          </a:p>
        </p:txBody>
      </p:sp>
      <p:sp>
        <p:nvSpPr>
          <p:cNvPr id="29703" name="Oval 9"/>
          <p:cNvSpPr/>
          <p:nvPr/>
        </p:nvSpPr>
        <p:spPr>
          <a:xfrm>
            <a:off x="4970145" y="2514600"/>
            <a:ext cx="3200400" cy="1905000"/>
          </a:xfrm>
          <a:prstGeom prst="ellipse">
            <a:avLst/>
          </a:prstGeom>
          <a:solidFill>
            <a:srgbClr val="E3CBED"/>
          </a:solidFill>
          <a:ln w="9525" cap="flat" cmpd="sng">
            <a:solidFill>
              <a:schemeClr val="tx1"/>
            </a:solidFill>
            <a:prstDash val="solid"/>
            <a:headEnd type="none" w="med" len="med"/>
            <a:tailEnd type="none" w="med" len="med"/>
          </a:ln>
        </p:spPr>
        <p:txBody>
          <a:bodyPr wrap="none" anchor="ctr"/>
          <a:p>
            <a:pPr algn="ctr"/>
            <a:r>
              <a:rPr sz="3600" dirty="0">
                <a:solidFill>
                  <a:srgbClr val="002060"/>
                </a:solidFill>
                <a:latin typeface="Times New Roman" panose="02020603050405020304" pitchFamily="18" charset="0"/>
              </a:rPr>
              <a:t>thong thả,</a:t>
            </a:r>
            <a:endParaRPr sz="3600" dirty="0">
              <a:solidFill>
                <a:srgbClr val="002060"/>
              </a:solidFill>
              <a:latin typeface="Times New Roman" panose="02020603050405020304" pitchFamily="18" charset="0"/>
            </a:endParaRPr>
          </a:p>
          <a:p>
            <a:pPr algn="ctr"/>
            <a:r>
              <a:rPr sz="3600" dirty="0">
                <a:solidFill>
                  <a:srgbClr val="002060"/>
                </a:solidFill>
                <a:latin typeface="Times New Roman" panose="02020603050405020304" pitchFamily="18" charset="0"/>
              </a:rPr>
              <a:t>chậm rãi</a:t>
            </a:r>
            <a:endParaRPr sz="3600" dirty="0">
              <a:solidFill>
                <a:srgbClr val="002060"/>
              </a:solidFill>
              <a:latin typeface="Times New Roman" panose="02020603050405020304" pitchFamily="18" charset="0"/>
            </a:endParaRPr>
          </a:p>
        </p:txBody>
      </p:sp>
      <p:sp>
        <p:nvSpPr>
          <p:cNvPr id="29704" name="Oval 10"/>
          <p:cNvSpPr/>
          <p:nvPr/>
        </p:nvSpPr>
        <p:spPr>
          <a:xfrm>
            <a:off x="5046345" y="4800600"/>
            <a:ext cx="3124200" cy="1752600"/>
          </a:xfrm>
          <a:prstGeom prst="ellipse">
            <a:avLst/>
          </a:prstGeom>
          <a:solidFill>
            <a:srgbClr val="E3CBED"/>
          </a:solidFill>
          <a:ln w="9525" cap="flat" cmpd="sng">
            <a:solidFill>
              <a:schemeClr val="tx1"/>
            </a:solidFill>
            <a:prstDash val="solid"/>
            <a:headEnd type="none" w="med" len="med"/>
            <a:tailEnd type="none" w="med" len="med"/>
          </a:ln>
        </p:spPr>
        <p:txBody>
          <a:bodyPr wrap="none" anchor="ctr"/>
          <a:p>
            <a:pPr algn="ctr"/>
            <a:r>
              <a:rPr sz="3600" dirty="0">
                <a:solidFill>
                  <a:srgbClr val="002060"/>
                </a:solidFill>
                <a:latin typeface="Times New Roman" panose="02020603050405020304" pitchFamily="18" charset="0"/>
              </a:rPr>
              <a:t>tò mò, </a:t>
            </a:r>
            <a:endParaRPr sz="3600" dirty="0">
              <a:solidFill>
                <a:srgbClr val="002060"/>
              </a:solidFill>
              <a:latin typeface="Times New Roman" panose="02020603050405020304" pitchFamily="18" charset="0"/>
            </a:endParaRPr>
          </a:p>
          <a:p>
            <a:pPr algn="ctr"/>
            <a:r>
              <a:rPr sz="3600" dirty="0">
                <a:solidFill>
                  <a:srgbClr val="002060"/>
                </a:solidFill>
                <a:latin typeface="Times New Roman" panose="02020603050405020304" pitchFamily="18" charset="0"/>
              </a:rPr>
              <a:t>ngạc nhiên</a:t>
            </a:r>
            <a:endParaRPr sz="3600" dirty="0">
              <a:solidFill>
                <a:srgbClr val="002060"/>
              </a:solidFill>
              <a:latin typeface="Times New Roman" panose="02020603050405020304" pitchFamily="18" charset="0"/>
            </a:endParaRPr>
          </a:p>
        </p:txBody>
      </p:sp>
      <p:cxnSp>
        <p:nvCxnSpPr>
          <p:cNvPr id="3" name="Straight Arrow Connector 2"/>
          <p:cNvCxnSpPr>
            <a:stCxn id="29699" idx="3"/>
          </p:cNvCxnSpPr>
          <p:nvPr/>
        </p:nvCxnSpPr>
        <p:spPr>
          <a:xfrm>
            <a:off x="3200400" y="1028700"/>
            <a:ext cx="1752600" cy="22860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200400" y="1600200"/>
            <a:ext cx="2057400" cy="40767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200400" y="3314700"/>
            <a:ext cx="1905000" cy="20955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9"/>
          <p:cNvSpPr/>
          <p:nvPr/>
        </p:nvSpPr>
        <p:spPr>
          <a:xfrm>
            <a:off x="228600" y="-2540"/>
            <a:ext cx="8305800" cy="561975"/>
          </a:xfrm>
          <a:prstGeom prst="rect">
            <a:avLst/>
          </a:prstGeom>
          <a:noFill/>
          <a:ln w="9525">
            <a:noFill/>
          </a:ln>
        </p:spPr>
        <p:txBody>
          <a:bodyPr/>
          <a:p>
            <a:pPr marL="342900" indent="-342900" algn="ctr">
              <a:spcBef>
                <a:spcPct val="20000"/>
              </a:spcBef>
            </a:pPr>
            <a:r>
              <a:rPr sz="2600" b="1" i="1" dirty="0">
                <a:latin typeface="Times New Roman" panose="02020603050405020304" pitchFamily="18" charset="0"/>
                <a:cs typeface="Times New Roman" panose="02020603050405020304" pitchFamily="18" charset="0"/>
              </a:rPr>
              <a:t>       </a:t>
            </a:r>
            <a:r>
              <a:rPr sz="2600" b="1" i="1" dirty="0">
                <a:solidFill>
                  <a:srgbClr val="FF0000"/>
                </a:solidFill>
                <a:latin typeface="Times New Roman" panose="02020603050405020304" pitchFamily="18" charset="0"/>
                <a:cs typeface="Times New Roman" panose="02020603050405020304" pitchFamily="18" charset="0"/>
              </a:rPr>
              <a:t>Có công m</a:t>
            </a:r>
            <a:r>
              <a:rPr sz="2600" b="1" i="1" dirty="0">
                <a:solidFill>
                  <a:srgbClr val="FF0000"/>
                </a:solidFill>
                <a:latin typeface="Times New Roman" panose="02020603050405020304" pitchFamily="18" charset="0"/>
                <a:ea typeface="Times New Roman" panose="02020603050405020304" pitchFamily="18" charset="0"/>
              </a:rPr>
              <a:t>à</a:t>
            </a:r>
            <a:r>
              <a:rPr sz="2600" b="1" i="1" dirty="0">
                <a:solidFill>
                  <a:srgbClr val="FF0000"/>
                </a:solidFill>
                <a:latin typeface="Times New Roman" panose="02020603050405020304" pitchFamily="18" charset="0"/>
                <a:cs typeface="Times New Roman" panose="02020603050405020304" pitchFamily="18" charset="0"/>
              </a:rPr>
              <a:t>i sắt, có ng</a:t>
            </a:r>
            <a:r>
              <a:rPr sz="2600" b="1" i="1" dirty="0">
                <a:solidFill>
                  <a:srgbClr val="FF0000"/>
                </a:solidFill>
                <a:latin typeface="Times New Roman" panose="02020603050405020304" pitchFamily="18" charset="0"/>
                <a:ea typeface="Times New Roman" panose="02020603050405020304" pitchFamily="18" charset="0"/>
              </a:rPr>
              <a:t>à</a:t>
            </a:r>
            <a:r>
              <a:rPr sz="2600" b="1" i="1" dirty="0">
                <a:solidFill>
                  <a:srgbClr val="FF0000"/>
                </a:solidFill>
                <a:latin typeface="Times New Roman" panose="02020603050405020304" pitchFamily="18" charset="0"/>
                <a:cs typeface="Times New Roman" panose="02020603050405020304" pitchFamily="18" charset="0"/>
              </a:rPr>
              <a:t>y nên kim</a:t>
            </a:r>
            <a:endParaRPr sz="2600" b="1" i="1" dirty="0">
              <a:solidFill>
                <a:srgbClr val="FF0000"/>
              </a:solidFill>
              <a:latin typeface="Times New Roman" panose="02020603050405020304" pitchFamily="18" charset="0"/>
              <a:ea typeface="Times New Roman" panose="02020603050405020304" pitchFamily="18" charset="0"/>
            </a:endParaRPr>
          </a:p>
        </p:txBody>
      </p:sp>
      <p:sp>
        <p:nvSpPr>
          <p:cNvPr id="30723" name="TextBox 2"/>
          <p:cNvSpPr txBox="1"/>
          <p:nvPr/>
        </p:nvSpPr>
        <p:spPr>
          <a:xfrm>
            <a:off x="0" y="483235"/>
            <a:ext cx="9144000" cy="1568450"/>
          </a:xfrm>
          <a:prstGeom prst="rect">
            <a:avLst/>
          </a:prstGeom>
          <a:noFill/>
          <a:ln w="9525">
            <a:noFill/>
          </a:ln>
        </p:spPr>
        <p:txBody>
          <a:bodyPr>
            <a:spAutoFit/>
          </a:bodyPr>
          <a:p>
            <a:pPr algn="just"/>
            <a:r>
              <a:rPr sz="2400" b="1" dirty="0">
                <a:solidFill>
                  <a:srgbClr val="0033CC"/>
                </a:solidFill>
                <a:latin typeface="Times New Roman" panose="02020603050405020304" pitchFamily="18" charset="0"/>
              </a:rPr>
              <a:t>      </a:t>
            </a:r>
            <a:r>
              <a:rPr lang="vi-VN" sz="2400" b="1" dirty="0">
                <a:solidFill>
                  <a:srgbClr val="0033CC"/>
                </a:solidFill>
                <a:latin typeface="Times New Roman" panose="02020603050405020304" pitchFamily="18" charset="0"/>
              </a:rPr>
              <a:t>1. </a:t>
            </a:r>
            <a:r>
              <a:rPr sz="2400" b="1" dirty="0">
                <a:solidFill>
                  <a:srgbClr val="0033CC"/>
                </a:solidFill>
                <a:latin typeface="Times New Roman" panose="02020603050405020304" pitchFamily="18" charset="0"/>
              </a:rPr>
              <a:t>Ngày xưa có một cậu bé làm việc gì cũng mau chán. Mỗi khi cầm quyển sách, cậu chỉ đọc vài dòng đã ngáp ngắn ngáp dài rồi bỏ dở. Những lúc tập viết, cậu cũng chỉ nắn nót được mấy chữ đầu rồi lại viết nguệch ngoạc trông rất xấu.</a:t>
            </a:r>
            <a:endParaRPr sz="2400" b="1" dirty="0">
              <a:solidFill>
                <a:srgbClr val="0033CC"/>
              </a:solidFill>
              <a:latin typeface="Times New Roman" panose="02020603050405020304" pitchFamily="18" charset="0"/>
            </a:endParaRPr>
          </a:p>
        </p:txBody>
      </p:sp>
      <p:sp>
        <p:nvSpPr>
          <p:cNvPr id="30724" name="TextBox 3"/>
          <p:cNvSpPr txBox="1"/>
          <p:nvPr/>
        </p:nvSpPr>
        <p:spPr>
          <a:xfrm>
            <a:off x="0" y="2148523"/>
            <a:ext cx="9144000" cy="2676525"/>
          </a:xfrm>
          <a:prstGeom prst="rect">
            <a:avLst/>
          </a:prstGeom>
          <a:noFill/>
          <a:ln w="9525">
            <a:noFill/>
          </a:ln>
        </p:spPr>
        <p:txBody>
          <a:bodyPr>
            <a:spAutoFit/>
          </a:bodyPr>
          <a:p>
            <a:pPr algn="just"/>
            <a:r>
              <a:rPr sz="2400" b="1" dirty="0">
                <a:solidFill>
                  <a:srgbClr val="0033CC"/>
                </a:solidFill>
                <a:latin typeface="Times New Roman" panose="02020603050405020304" pitchFamily="18" charset="0"/>
              </a:rPr>
              <a:t>     </a:t>
            </a:r>
            <a:r>
              <a:rPr lang="vi-VN" sz="2400" b="1" dirty="0">
                <a:solidFill>
                  <a:srgbClr val="0033CC"/>
                </a:solidFill>
                <a:latin typeface="Times New Roman" panose="02020603050405020304" pitchFamily="18" charset="0"/>
              </a:rPr>
              <a:t>2. </a:t>
            </a:r>
            <a:r>
              <a:rPr sz="2400" b="1" dirty="0">
                <a:solidFill>
                  <a:srgbClr val="0033CC"/>
                </a:solidFill>
                <a:latin typeface="Times New Roman" panose="02020603050405020304" pitchFamily="18" charset="0"/>
              </a:rPr>
              <a:t> Một hôm, trong lúc đi chơi, cậu nhìn thấy một bà cụ tay cầm thỏi sắt mải miết mài vào tảng đá ven đường. Thấy lạ, cậu bèn hỏi:</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 Bà ơi, bà làm gì thế?</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Bà cụ trả lời:</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 Bà mài thỏi sắt này thành một chiếc kim để khâu vá quần áo.</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Cậu bé ngạc nhiên:</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 Thỏi sắt to như thế, làm sao bà mài thành kim được?</a:t>
            </a:r>
            <a:endParaRPr sz="2400" b="1" dirty="0">
              <a:solidFill>
                <a:srgbClr val="0033CC"/>
              </a:solidFill>
              <a:latin typeface="Times New Roman" panose="02020603050405020304" pitchFamily="18" charset="0"/>
            </a:endParaRPr>
          </a:p>
        </p:txBody>
      </p:sp>
      <p:sp>
        <p:nvSpPr>
          <p:cNvPr id="5" name="TextBox 4"/>
          <p:cNvSpPr txBox="1"/>
          <p:nvPr/>
        </p:nvSpPr>
        <p:spPr>
          <a:xfrm>
            <a:off x="0" y="4899025"/>
            <a:ext cx="9144000" cy="1537970"/>
          </a:xfrm>
          <a:prstGeom prst="rect">
            <a:avLst/>
          </a:prstGeom>
          <a:noFill/>
        </p:spPr>
        <p:txBody>
          <a:bodyPr>
            <a:spAutoFit/>
          </a:bodyPr>
          <a:p>
            <a:pPr algn="just"/>
            <a:r>
              <a:rPr sz="2400" b="1" dirty="0">
                <a:solidFill>
                  <a:srgbClr val="0033CC"/>
                </a:solidFill>
                <a:latin typeface="Times New Roman" panose="02020603050405020304" pitchFamily="18" charset="0"/>
              </a:rPr>
              <a:t>     </a:t>
            </a:r>
            <a:r>
              <a:rPr lang="vi-VN" sz="2400" b="1" dirty="0">
                <a:solidFill>
                  <a:srgbClr val="0033CC"/>
                </a:solidFill>
                <a:latin typeface="Times New Roman" panose="02020603050405020304" pitchFamily="18" charset="0"/>
              </a:rPr>
              <a:t>3.</a:t>
            </a:r>
            <a:r>
              <a:rPr sz="2400" b="1" dirty="0">
                <a:solidFill>
                  <a:srgbClr val="0033CC"/>
                </a:solidFill>
                <a:latin typeface="Times New Roman" panose="02020603050405020304" pitchFamily="18" charset="0"/>
              </a:rPr>
              <a:t> Bà cụ ôn tồn giảng giải:</a:t>
            </a:r>
            <a:endParaRPr sz="2400" b="1" dirty="0">
              <a:solidFill>
                <a:srgbClr val="0033CC"/>
              </a:solidFill>
              <a:latin typeface="Times New Roman" panose="02020603050405020304" pitchFamily="18" charset="0"/>
            </a:endParaRPr>
          </a:p>
          <a:p>
            <a:pPr algn="just"/>
            <a:r>
              <a:rPr sz="2400" b="1" dirty="0">
                <a:solidFill>
                  <a:srgbClr val="0033CC"/>
                </a:solidFill>
                <a:latin typeface="Times New Roman" panose="02020603050405020304" pitchFamily="18" charset="0"/>
              </a:rPr>
              <a:t>      </a:t>
            </a:r>
            <a:r>
              <a:rPr sz="2300" b="1" dirty="0">
                <a:solidFill>
                  <a:srgbClr val="0033CC"/>
                </a:solidFill>
                <a:latin typeface="Times New Roman" panose="02020603050405020304" pitchFamily="18" charset="0"/>
              </a:rPr>
              <a:t>- Mỗi ngày mài thỏi sắt nhỏ đi một tí, sẽ có ngày nó thành kim. Giống như cháu đi học, mỗi ngày cháu học một ít, sẽ có ngày cháu thành tài.</a:t>
            </a:r>
            <a:endParaRPr sz="2300" b="1" dirty="0">
              <a:solidFill>
                <a:srgbClr val="0033CC"/>
              </a:solidFill>
              <a:latin typeface="Times New Roman" panose="02020603050405020304" pitchFamily="18" charset="0"/>
            </a:endParaRPr>
          </a:p>
        </p:txBody>
      </p:sp>
      <p:sp>
        <p:nvSpPr>
          <p:cNvPr id="30726" name="TextBox 5"/>
          <p:cNvSpPr txBox="1"/>
          <p:nvPr/>
        </p:nvSpPr>
        <p:spPr>
          <a:xfrm>
            <a:off x="0" y="6248400"/>
            <a:ext cx="5687060" cy="460375"/>
          </a:xfrm>
          <a:prstGeom prst="rect">
            <a:avLst/>
          </a:prstGeom>
          <a:noFill/>
          <a:ln w="9525">
            <a:noFill/>
          </a:ln>
        </p:spPr>
        <p:txBody>
          <a:bodyPr wrap="none">
            <a:spAutoFit/>
          </a:bodyPr>
          <a:p>
            <a:r>
              <a:rPr sz="2400" b="1" dirty="0">
                <a:solidFill>
                  <a:srgbClr val="0033CC"/>
                </a:solidFill>
                <a:latin typeface="Times New Roman" panose="02020603050405020304" pitchFamily="18" charset="0"/>
              </a:rPr>
              <a:t>      </a:t>
            </a:r>
            <a:r>
              <a:rPr lang="vi-VN" sz="2400" b="1" dirty="0">
                <a:solidFill>
                  <a:srgbClr val="0033CC"/>
                </a:solidFill>
                <a:latin typeface="Times New Roman" panose="02020603050405020304" pitchFamily="18" charset="0"/>
              </a:rPr>
              <a:t>4. </a:t>
            </a:r>
            <a:r>
              <a:rPr sz="2400" b="1" dirty="0">
                <a:solidFill>
                  <a:srgbClr val="0033CC"/>
                </a:solidFill>
                <a:latin typeface="Times New Roman" panose="02020603050405020304" pitchFamily="18" charset="0"/>
              </a:rPr>
              <a:t>Cậu bé hiểu ra, quay về nhà học bài.</a:t>
            </a:r>
            <a:endParaRPr sz="2400" b="1" dirty="0">
              <a:solidFill>
                <a:srgbClr val="0033CC"/>
              </a:solidFill>
              <a:latin typeface="Times New Roman" panose="02020603050405020304" pitchFamily="18"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0" y="635"/>
            <a:ext cx="9082405" cy="67818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 name="Text Box 3"/>
          <p:cNvSpPr txBox="1"/>
          <p:nvPr/>
        </p:nvSpPr>
        <p:spPr>
          <a:xfrm>
            <a:off x="1381760" y="1115060"/>
            <a:ext cx="6708775" cy="4399915"/>
          </a:xfrm>
          <a:prstGeom prst="rect">
            <a:avLst/>
          </a:prstGeom>
          <a:noFill/>
        </p:spPr>
        <p:txBody>
          <a:bodyPr wrap="square" rtlCol="0" anchor="t">
            <a:spAutoFit/>
          </a:bodyPr>
          <a:p>
            <a:pPr algn="ctr"/>
            <a:r>
              <a:rPr lang="vi-VN" altLang="en-US" sz="4000" b="1">
                <a:solidFill>
                  <a:srgbClr val="1508B8"/>
                </a:solidFill>
                <a:latin typeface="Times New Roman" panose="02020603050405020304" pitchFamily="18" charset="0"/>
                <a:cs typeface="Times New Roman" panose="02020603050405020304" pitchFamily="18" charset="0"/>
              </a:rPr>
              <a:t>Chia</a:t>
            </a:r>
            <a:r>
              <a:rPr lang="en-US" sz="4000" b="1">
                <a:solidFill>
                  <a:srgbClr val="1508B8"/>
                </a:solidFill>
                <a:latin typeface="Times New Roman" panose="02020603050405020304" pitchFamily="18" charset="0"/>
                <a:cs typeface="Times New Roman" panose="02020603050405020304" pitchFamily="18" charset="0"/>
              </a:rPr>
              <a:t> đoạn.</a:t>
            </a:r>
            <a:endParaRPr lang="en-US" sz="4000" b="1">
              <a:solidFill>
                <a:srgbClr val="1508B8"/>
              </a:solidFill>
              <a:latin typeface="Times New Roman" panose="02020603050405020304" pitchFamily="18" charset="0"/>
              <a:cs typeface="Times New Roman" panose="02020603050405020304" pitchFamily="18" charset="0"/>
            </a:endParaRPr>
          </a:p>
          <a:p>
            <a:endParaRPr lang="en-US" sz="4000" b="1">
              <a:solidFill>
                <a:srgbClr val="1508B8"/>
              </a:solidFill>
              <a:latin typeface="Times New Roman" panose="02020603050405020304" pitchFamily="18" charset="0"/>
              <a:cs typeface="Times New Roman" panose="02020603050405020304" pitchFamily="18" charset="0"/>
            </a:endParaRPr>
          </a:p>
          <a:p>
            <a:r>
              <a:rPr lang="en-US" sz="4000" b="1">
                <a:solidFill>
                  <a:srgbClr val="1508B8"/>
                </a:solidFill>
                <a:latin typeface="Times New Roman" panose="02020603050405020304" pitchFamily="18" charset="0"/>
                <a:cs typeface="Times New Roman" panose="02020603050405020304" pitchFamily="18" charset="0"/>
              </a:rPr>
              <a:t>Đoạn 1: Ngày xưa….rất xấu</a:t>
            </a:r>
            <a:endParaRPr lang="en-US" sz="4000" b="1">
              <a:solidFill>
                <a:srgbClr val="1508B8"/>
              </a:solidFill>
              <a:latin typeface="Times New Roman" panose="02020603050405020304" pitchFamily="18" charset="0"/>
              <a:cs typeface="Times New Roman" panose="02020603050405020304" pitchFamily="18" charset="0"/>
            </a:endParaRPr>
          </a:p>
          <a:p>
            <a:r>
              <a:rPr lang="en-US" sz="4000" b="1">
                <a:solidFill>
                  <a:srgbClr val="1508B8"/>
                </a:solidFill>
                <a:latin typeface="Times New Roman" panose="02020603050405020304" pitchFamily="18" charset="0"/>
                <a:cs typeface="Times New Roman" panose="02020603050405020304" pitchFamily="18" charset="0"/>
              </a:rPr>
              <a:t>Đoạn 2: Một hôm…. thành kim được</a:t>
            </a:r>
            <a:endParaRPr lang="en-US" sz="4000" b="1">
              <a:solidFill>
                <a:srgbClr val="1508B8"/>
              </a:solidFill>
              <a:latin typeface="Times New Roman" panose="02020603050405020304" pitchFamily="18" charset="0"/>
              <a:cs typeface="Times New Roman" panose="02020603050405020304" pitchFamily="18" charset="0"/>
            </a:endParaRPr>
          </a:p>
          <a:p>
            <a:r>
              <a:rPr lang="en-US" sz="4000" b="1">
                <a:solidFill>
                  <a:srgbClr val="1508B8"/>
                </a:solidFill>
                <a:latin typeface="Times New Roman" panose="02020603050405020304" pitchFamily="18" charset="0"/>
                <a:cs typeface="Times New Roman" panose="02020603050405020304" pitchFamily="18" charset="0"/>
              </a:rPr>
              <a:t>Đoạn 3: Bà cụ…. thành tài</a:t>
            </a:r>
            <a:endParaRPr lang="en-US" sz="4000" b="1">
              <a:solidFill>
                <a:srgbClr val="1508B8"/>
              </a:solidFill>
              <a:latin typeface="Times New Roman" panose="02020603050405020304" pitchFamily="18" charset="0"/>
              <a:cs typeface="Times New Roman" panose="02020603050405020304" pitchFamily="18" charset="0"/>
            </a:endParaRPr>
          </a:p>
          <a:p>
            <a:r>
              <a:rPr lang="en-US" sz="4000" b="1">
                <a:solidFill>
                  <a:srgbClr val="1508B8"/>
                </a:solidFill>
                <a:latin typeface="Times New Roman" panose="02020603050405020304" pitchFamily="18" charset="0"/>
                <a:cs typeface="Times New Roman" panose="02020603050405020304" pitchFamily="18" charset="0"/>
              </a:rPr>
              <a:t>Đoạn 4: Đoạn còn lại.</a:t>
            </a:r>
            <a:endParaRPr lang="en-US" sz="4000" b="1">
              <a:solidFill>
                <a:srgbClr val="1508B8"/>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13"/>
          <p:cNvPicPr>
            <a:picLocks noChangeAspect="1"/>
          </p:cNvPicPr>
          <p:nvPr>
            <p:ph idx="1"/>
          </p:nvPr>
        </p:nvPicPr>
        <p:blipFill>
          <a:blip r:embed="rId1"/>
          <a:stretch>
            <a:fillRect/>
          </a:stretch>
        </p:blipFill>
        <p:spPr>
          <a:xfrm>
            <a:off x="53340" y="-86360"/>
            <a:ext cx="9090660" cy="6944360"/>
          </a:xfrm>
          <a:prstGeom prst="rect">
            <a:avLst/>
          </a:prstGeom>
          <a:noFill/>
          <a:ln w="9525">
            <a:noFill/>
          </a:ln>
        </p:spPr>
      </p:pic>
      <p:sp>
        <p:nvSpPr>
          <p:cNvPr id="2" name="Title 1"/>
          <p:cNvSpPr>
            <a:spLocks noGrp="1"/>
          </p:cNvSpPr>
          <p:nvPr>
            <p:ph type="title"/>
          </p:nvPr>
        </p:nvSpPr>
        <p:spPr/>
        <p:txBody>
          <a:bodyPr/>
          <a:p>
            <a:endParaRPr lang="en-US"/>
          </a:p>
        </p:txBody>
      </p:sp>
      <p:sp>
        <p:nvSpPr>
          <p:cNvPr id="6146" name="WordArt 2"/>
          <p:cNvSpPr>
            <a:spLocks noTextEdit="1"/>
          </p:cNvSpPr>
          <p:nvPr/>
        </p:nvSpPr>
        <p:spPr>
          <a:xfrm>
            <a:off x="1445895" y="2177415"/>
            <a:ext cx="6111875" cy="3085465"/>
          </a:xfrm>
          <a:prstGeom prst="rect">
            <a:avLst/>
          </a:prstGeom>
        </p:spPr>
        <p:txBody>
          <a:bodyPr wrap="none" fromWordArt="1">
            <a:prstTxWarp prst="textPlain">
              <a:avLst>
                <a:gd name="adj" fmla="val 50000"/>
              </a:avLst>
            </a:prstTxWarp>
            <a:normAutofit/>
          </a:bodyPr>
          <a:p>
            <a:pPr algn="ctr" eaLnBrk="0" hangingPunct="0"/>
            <a:r>
              <a:rPr lang="en-US" sz="4400" b="1">
                <a:ln w="12700" cap="flat" cmpd="sng">
                  <a:solidFill>
                    <a:srgbClr val="FFFF66"/>
                  </a:solidFill>
                  <a:prstDash val="solid"/>
                  <a:headEnd type="none" w="med" len="med"/>
                  <a:tailEnd type="none" w="med" len="med"/>
                </a:ln>
                <a:gradFill rotWithShape="1">
                  <a:gsLst>
                    <a:gs pos="0">
                      <a:srgbClr val="9400ED"/>
                    </a:gs>
                    <a:gs pos="100000">
                      <a:srgbClr val="0000FF"/>
                    </a:gs>
                  </a:gsLst>
                  <a:lin ang="189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Luyện đọc</a:t>
            </a:r>
            <a:endParaRPr lang="en-US" sz="4400" b="1">
              <a:ln w="12700" cap="flat" cmpd="sng">
                <a:solidFill>
                  <a:srgbClr val="FFFF66"/>
                </a:solidFill>
                <a:prstDash val="solid"/>
                <a:headEnd type="none" w="med" len="med"/>
                <a:tailEnd type="none" w="med" len="med"/>
              </a:ln>
              <a:gradFill rotWithShape="1">
                <a:gsLst>
                  <a:gs pos="0">
                    <a:srgbClr val="9400ED"/>
                  </a:gs>
                  <a:gs pos="100000">
                    <a:srgbClr val="0000FF"/>
                  </a:gs>
                </a:gsLst>
                <a:lin ang="189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Top)">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13"/>
          <p:cNvPicPr>
            <a:picLocks noChangeAspect="1"/>
          </p:cNvPicPr>
          <p:nvPr/>
        </p:nvPicPr>
        <p:blipFill>
          <a:blip r:embed="rId1"/>
          <a:stretch>
            <a:fillRect/>
          </a:stretch>
        </p:blipFill>
        <p:spPr>
          <a:xfrm>
            <a:off x="-190500" y="-28575"/>
            <a:ext cx="9525000" cy="6915150"/>
          </a:xfrm>
          <a:prstGeom prst="rect">
            <a:avLst/>
          </a:prstGeom>
          <a:noFill/>
          <a:ln w="9525">
            <a:noFill/>
          </a:ln>
        </p:spPr>
      </p:pic>
      <p:sp>
        <p:nvSpPr>
          <p:cNvPr id="7171" name="WordArt 3"/>
          <p:cNvSpPr>
            <a:spLocks noTextEdit="1"/>
          </p:cNvSpPr>
          <p:nvPr/>
        </p:nvSpPr>
        <p:spPr>
          <a:xfrm>
            <a:off x="1524000" y="1981200"/>
            <a:ext cx="5715000" cy="1893888"/>
          </a:xfrm>
          <a:prstGeom prst="rect">
            <a:avLst/>
          </a:prstGeom>
        </p:spPr>
        <p:txBody>
          <a:bodyPr wrap="none" fromWordArt="1">
            <a:prstTxWarp prst="textPlain">
              <a:avLst>
                <a:gd name="adj" fmla="val 50000"/>
              </a:avLst>
            </a:prstTxWarp>
            <a:normAutofit/>
          </a:bodyPr>
          <a:p>
            <a:pPr algn="ctr"/>
            <a:r>
              <a:rPr lang="en-US" sz="4400" b="1">
                <a:ln w="12700" cap="flat" cmpd="sng">
                  <a:solidFill>
                    <a:srgbClr val="000099"/>
                  </a:solidFill>
                  <a:prstDash val="solid"/>
                  <a:headEnd type="none" w="med" len="med"/>
                  <a:tailEnd type="none" w="med" len="med"/>
                </a:ln>
                <a:solidFill>
                  <a:srgbClr val="FF0000"/>
                </a:solidFill>
                <a:effectLst>
                  <a:outerShdw dist="45791" dir="2021404" algn="ctr" rotWithShape="0">
                    <a:srgbClr val="808080">
                      <a:alpha val="79999"/>
                    </a:srgbClr>
                  </a:outerShdw>
                </a:effectLst>
                <a:latin typeface="Arial" panose="020B0604020202020204" pitchFamily="34" charset="0"/>
                <a:ea typeface="Arial" panose="020B0604020202020204" pitchFamily="34" charset="0"/>
              </a:rPr>
              <a:t>Đọc nối tiếp câu</a:t>
            </a:r>
            <a:endParaRPr lang="en-US" sz="4400" b="1">
              <a:ln w="12700" cap="flat" cmpd="sng">
                <a:solidFill>
                  <a:srgbClr val="000099"/>
                </a:solidFill>
                <a:prstDash val="solid"/>
                <a:headEnd type="none" w="med" len="med"/>
                <a:tailEnd type="none" w="med" len="med"/>
              </a:ln>
              <a:solidFill>
                <a:srgbClr val="FF0000"/>
              </a:solidFill>
              <a:effectLst>
                <a:outerShdw dist="45791" dir="2021404" algn="ctr" rotWithShape="0">
                  <a:srgbClr val="808080">
                    <a:alpha val="79999"/>
                  </a:srgbClr>
                </a:outerShdw>
              </a:effectLst>
              <a:latin typeface="Arial" panose="020B0604020202020204" pitchFamily="34" charset="0"/>
              <a:ea typeface="Arial" panose="020B0604020202020204" pitchFamily="34" charset="0"/>
            </a:endParaRPr>
          </a:p>
        </p:txBody>
      </p:sp>
    </p:spTree>
  </p:cSld>
  <p:clrMapOvr>
    <a:masterClrMapping/>
  </p:clrMapOvr>
  <p:transition/>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5&quot;&gt;&lt;property id=&quot;20148&quot; value=&quot;5&quot;/&gt;&lt;property id=&quot;20300&quot; value=&quot;Slide 2&quot;/&gt;&lt;property id=&quot;20307&quot; value=&quot;266&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59&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2484</Words>
  <Application>WPS Presentation</Application>
  <PresentationFormat>On-screen Show (4:3)</PresentationFormat>
  <Paragraphs>140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SimSun</vt:lpstr>
      <vt:lpstr>Wingdings</vt:lpstr>
      <vt:lpstr>.VnAvant</vt:lpstr>
      <vt:lpstr>Times New Roman</vt:lpstr>
      <vt:lpstr>Microsoft YaHei</vt:lpstr>
      <vt:lpstr/>
      <vt:lpstr>Arial Unicode MS</vt:lpstr>
      <vt:lpstr>Calibri</vt:lpstr>
      <vt:lpstr>Segoe Print</vt:lpstr>
      <vt:lpstr>Georgia</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Hướng dẫn tìm hiểu bài: </vt:lpstr>
      <vt:lpstr>3.Bà cụ giảng giải như thế nào?</vt:lpstr>
      <vt:lpstr>5.Câu chuyện này khuyên em điều gì?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13</cp:revision>
  <dcterms:created xsi:type="dcterms:W3CDTF">2010-08-14T10:01:00Z</dcterms:created>
  <dcterms:modified xsi:type="dcterms:W3CDTF">2020-09-06T05:59:32Z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